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5"/>
  </p:notesMasterIdLst>
  <p:sldIdLst>
    <p:sldId id="267" r:id="rId2"/>
    <p:sldId id="263" r:id="rId3"/>
    <p:sldId id="264" r:id="rId4"/>
    <p:sldId id="265" r:id="rId5"/>
    <p:sldId id="269" r:id="rId6"/>
    <p:sldId id="271" r:id="rId7"/>
    <p:sldId id="272" r:id="rId8"/>
    <p:sldId id="270" r:id="rId9"/>
    <p:sldId id="273" r:id="rId10"/>
    <p:sldId id="274" r:id="rId11"/>
    <p:sldId id="275" r:id="rId12"/>
    <p:sldId id="276" r:id="rId13"/>
    <p:sldId id="277" r:id="rId14"/>
    <p:sldId id="278" r:id="rId15"/>
    <p:sldId id="283" r:id="rId16"/>
    <p:sldId id="284" r:id="rId17"/>
    <p:sldId id="303" r:id="rId18"/>
    <p:sldId id="280" r:id="rId19"/>
    <p:sldId id="279" r:id="rId20"/>
    <p:sldId id="285" r:id="rId21"/>
    <p:sldId id="286" r:id="rId22"/>
    <p:sldId id="287" r:id="rId23"/>
    <p:sldId id="288" r:id="rId24"/>
    <p:sldId id="302" r:id="rId25"/>
    <p:sldId id="281" r:id="rId26"/>
    <p:sldId id="289" r:id="rId27"/>
    <p:sldId id="282" r:id="rId28"/>
    <p:sldId id="291" r:id="rId29"/>
    <p:sldId id="292" r:id="rId30"/>
    <p:sldId id="293" r:id="rId31"/>
    <p:sldId id="294" r:id="rId32"/>
    <p:sldId id="295" r:id="rId33"/>
    <p:sldId id="296" r:id="rId34"/>
    <p:sldId id="297" r:id="rId35"/>
    <p:sldId id="305" r:id="rId36"/>
    <p:sldId id="306" r:id="rId37"/>
    <p:sldId id="307" r:id="rId38"/>
    <p:sldId id="299" r:id="rId39"/>
    <p:sldId id="300" r:id="rId40"/>
    <p:sldId id="301" r:id="rId41"/>
    <p:sldId id="304" r:id="rId42"/>
    <p:sldId id="309" r:id="rId43"/>
    <p:sldId id="261" r:id="rId44"/>
  </p:sldIdLst>
  <p:sldSz cx="9144000" cy="5143500" type="screen16x9"/>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8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861"/>
    <p:restoredTop sz="94610"/>
  </p:normalViewPr>
  <p:slideViewPr>
    <p:cSldViewPr snapToGrid="0" snapToObjects="1">
      <p:cViewPr>
        <p:scale>
          <a:sx n="138" d="100"/>
          <a:sy n="138" d="100"/>
        </p:scale>
        <p:origin x="144" y="7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1404254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43</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first_last_page">
    <p:spTree>
      <p:nvGrpSpPr>
        <p:cNvPr id="1" name=""/>
        <p:cNvGrpSpPr/>
        <p:nvPr/>
      </p:nvGrpSpPr>
      <p:grpSpPr>
        <a:xfrm>
          <a:off x="0" y="0"/>
          <a:ext cx="0" cy="0"/>
          <a:chOff x="0" y="0"/>
          <a:chExt cx="0" cy="0"/>
        </a:xfrm>
      </p:grpSpPr>
      <p:pic>
        <p:nvPicPr>
          <p:cNvPr id="3" name="Image 0" descr="preencoded.png">
            <a:extLst>
              <a:ext uri="{FF2B5EF4-FFF2-40B4-BE49-F238E27FC236}">
                <a16:creationId xmlns:a16="http://schemas.microsoft.com/office/drawing/2014/main" id="{76D3A1BF-6F1C-B281-8ED0-F5681273C62C}"/>
              </a:ext>
            </a:extLst>
          </p:cNvPr>
          <p:cNvPicPr>
            <a:picLocks noChangeAspect="1"/>
          </p:cNvPicPr>
          <p:nvPr userDrawn="1"/>
        </p:nvPicPr>
        <p:blipFill>
          <a:blip r:embed="rId2"/>
          <a:stretch>
            <a:fillRect/>
          </a:stretch>
        </p:blipFill>
        <p:spPr>
          <a:xfrm>
            <a:off x="0" y="0"/>
            <a:ext cx="9144000" cy="5143500"/>
          </a:xfrm>
          <a:prstGeom prst="rect">
            <a:avLst/>
          </a:prstGeom>
        </p:spPr>
      </p:pic>
    </p:spTree>
    <p:extLst>
      <p:ext uri="{BB962C8B-B14F-4D97-AF65-F5344CB8AC3E}">
        <p14:creationId xmlns:p14="http://schemas.microsoft.com/office/powerpoint/2010/main" val="27107373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ection">
    <p:bg>
      <p:bgRef idx="1001">
        <a:schemeClr val="bg1"/>
      </p:bgRef>
    </p:bg>
    <p:spTree>
      <p:nvGrpSpPr>
        <p:cNvPr id="1" name=""/>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EB86AE03-3878-2139-4099-A4BE803FBB0E}"/>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3" name="Shape 2">
            <a:extLst>
              <a:ext uri="{FF2B5EF4-FFF2-40B4-BE49-F238E27FC236}">
                <a16:creationId xmlns:a16="http://schemas.microsoft.com/office/drawing/2014/main" id="{834A7C44-3189-2592-E83C-B4D6B367BA93}"/>
              </a:ext>
            </a:extLst>
          </p:cNvPr>
          <p:cNvSpPr/>
          <p:nvPr userDrawn="1"/>
        </p:nvSpPr>
        <p:spPr>
          <a:xfrm>
            <a:off x="4143375" y="2982516"/>
            <a:ext cx="857250" cy="28575"/>
          </a:xfrm>
          <a:prstGeom prst="rect">
            <a:avLst/>
          </a:prstGeom>
          <a:solidFill>
            <a:srgbClr val="FF8C00"/>
          </a:solidFill>
          <a:ln/>
        </p:spPr>
        <p:txBody>
          <a:bodyPr/>
          <a:lstStyle/>
          <a:p>
            <a:endParaRPr lang="en-US"/>
          </a:p>
        </p:txBody>
      </p:sp>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oc">
    <p:spTree>
      <p:nvGrpSpPr>
        <p:cNvPr id="1" name=""/>
        <p:cNvGrpSpPr/>
        <p:nvPr/>
      </p:nvGrpSpPr>
      <p:grpSpPr>
        <a:xfrm>
          <a:off x="0" y="0"/>
          <a:ext cx="0" cy="0"/>
          <a:chOff x="0" y="0"/>
          <a:chExt cx="0" cy="0"/>
        </a:xfrm>
      </p:grpSpPr>
      <p:pic>
        <p:nvPicPr>
          <p:cNvPr id="3" name="Image 0" descr="preencoded.png">
            <a:extLst>
              <a:ext uri="{FF2B5EF4-FFF2-40B4-BE49-F238E27FC236}">
                <a16:creationId xmlns:a16="http://schemas.microsoft.com/office/drawing/2014/main" id="{7333900A-0A21-91D6-0BC6-72F9C3601BA1}"/>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8" name="Shape 0">
            <a:extLst>
              <a:ext uri="{FF2B5EF4-FFF2-40B4-BE49-F238E27FC236}">
                <a16:creationId xmlns:a16="http://schemas.microsoft.com/office/drawing/2014/main" id="{0656EB34-8BEF-729F-C7A4-B3F1264C1A7B}"/>
              </a:ext>
            </a:extLst>
          </p:cNvPr>
          <p:cNvSpPr/>
          <p:nvPr userDrawn="1"/>
        </p:nvSpPr>
        <p:spPr>
          <a:xfrm>
            <a:off x="0" y="0"/>
            <a:ext cx="9144000" cy="514350"/>
          </a:xfrm>
          <a:prstGeom prst="rect">
            <a:avLst/>
          </a:prstGeom>
          <a:solidFill>
            <a:srgbClr val="0047AB"/>
          </a:solidFill>
          <a:ln/>
        </p:spPr>
        <p:txBody>
          <a:bodyPr/>
          <a:lstStyle/>
          <a:p>
            <a:endParaRPr lang="en-US"/>
          </a:p>
        </p:txBody>
      </p:sp>
      <p:pic>
        <p:nvPicPr>
          <p:cNvPr id="9" name="Image 1" descr="preencoded.png">
            <a:extLst>
              <a:ext uri="{FF2B5EF4-FFF2-40B4-BE49-F238E27FC236}">
                <a16:creationId xmlns:a16="http://schemas.microsoft.com/office/drawing/2014/main" id="{3DD38DE4-6B22-4AB6-FCC7-6A12CEF77AE8}"/>
              </a:ext>
            </a:extLst>
          </p:cNvPr>
          <p:cNvPicPr>
            <a:picLocks noChangeAspect="1"/>
          </p:cNvPicPr>
          <p:nvPr userDrawn="1"/>
        </p:nvPicPr>
        <p:blipFill>
          <a:blip r:embed="rId3"/>
          <a:stretch>
            <a:fillRect/>
          </a:stretch>
        </p:blipFill>
        <p:spPr>
          <a:xfrm>
            <a:off x="8274025" y="114300"/>
            <a:ext cx="584225" cy="285750"/>
          </a:xfrm>
          <a:prstGeom prst="rect">
            <a:avLst/>
          </a:prstGeom>
        </p:spPr>
      </p:pic>
      <p:sp>
        <p:nvSpPr>
          <p:cNvPr id="14" name="Text 15">
            <a:extLst>
              <a:ext uri="{FF2B5EF4-FFF2-40B4-BE49-F238E27FC236}">
                <a16:creationId xmlns:a16="http://schemas.microsoft.com/office/drawing/2014/main" id="{22566EAF-8BB7-C913-B2B0-C1CA21CADFB2}"/>
              </a:ext>
            </a:extLst>
          </p:cNvPr>
          <p:cNvSpPr/>
          <p:nvPr userDrawn="1"/>
        </p:nvSpPr>
        <p:spPr>
          <a:xfrm>
            <a:off x="278977" y="4966527"/>
            <a:ext cx="1305437" cy="123111"/>
          </a:xfrm>
          <a:prstGeom prst="rect">
            <a:avLst/>
          </a:prstGeom>
          <a:noFill/>
          <a:ln/>
        </p:spPr>
        <p:txBody>
          <a:bodyPr wrap="square" lIns="0" tIns="0" rIns="0" bIns="0" rtlCol="0" anchor="ctr">
            <a:spAutoFit/>
          </a:bodyPr>
          <a:lstStyle/>
          <a:p>
            <a:pPr marL="0" indent="0">
              <a:buNone/>
            </a:pPr>
            <a:r>
              <a:rPr lang="en-US" sz="800" dirty="0">
                <a:solidFill>
                  <a:srgbClr val="666666"/>
                </a:solidFill>
                <a:latin typeface="Arial" pitchFamily="34" charset="0"/>
                <a:ea typeface="Arial" pitchFamily="34" charset="-122"/>
                <a:cs typeface="Arial" pitchFamily="34" charset="-120"/>
              </a:rPr>
              <a:t>Long-reads Transcriptomics</a:t>
            </a:r>
            <a:endParaRPr lang="en-US" sz="800" dirty="0"/>
          </a:p>
        </p:txBody>
      </p:sp>
      <p:sp>
        <p:nvSpPr>
          <p:cNvPr id="15" name="Slide Number Placeholder 8">
            <a:extLst>
              <a:ext uri="{FF2B5EF4-FFF2-40B4-BE49-F238E27FC236}">
                <a16:creationId xmlns:a16="http://schemas.microsoft.com/office/drawing/2014/main" id="{63DEA6DA-0035-52E8-C3CD-8F955E96538E}"/>
              </a:ext>
            </a:extLst>
          </p:cNvPr>
          <p:cNvSpPr>
            <a:spLocks noGrp="1"/>
          </p:cNvSpPr>
          <p:nvPr>
            <p:ph type="sldNum" sz="quarter" idx="4"/>
          </p:nvPr>
        </p:nvSpPr>
        <p:spPr>
          <a:xfrm>
            <a:off x="6807623" y="4890857"/>
            <a:ext cx="2057400" cy="274637"/>
          </a:xfrm>
          <a:prstGeom prst="rect">
            <a:avLst/>
          </a:prstGeom>
        </p:spPr>
        <p:txBody>
          <a:bodyPr vert="horz" lIns="91440" tIns="45720" rIns="91440" bIns="45720" rtlCol="0" anchor="ctr"/>
          <a:lstStyle>
            <a:lvl1pPr algn="r">
              <a:defRPr sz="800">
                <a:solidFill>
                  <a:schemeClr val="tx1">
                    <a:tint val="82000"/>
                  </a:schemeClr>
                </a:solidFill>
              </a:defRPr>
            </a:lvl1pPr>
          </a:lstStyle>
          <a:p>
            <a:fld id="{38FB3DE5-0BF2-9949-8E8E-62041A1EAFCC}" type="slidenum">
              <a:rPr lang="en-US" smtClean="0"/>
              <a:pPr/>
              <a:t>‹Nº›</a:t>
            </a:fld>
            <a:endParaRPr lang="en-US"/>
          </a:p>
        </p:txBody>
      </p:sp>
      <p:sp>
        <p:nvSpPr>
          <p:cNvPr id="16" name="Title 9">
            <a:extLst>
              <a:ext uri="{FF2B5EF4-FFF2-40B4-BE49-F238E27FC236}">
                <a16:creationId xmlns:a16="http://schemas.microsoft.com/office/drawing/2014/main" id="{84A4C2B4-7358-EEA5-8321-7784F71C7A39}"/>
              </a:ext>
            </a:extLst>
          </p:cNvPr>
          <p:cNvSpPr>
            <a:spLocks noGrp="1"/>
          </p:cNvSpPr>
          <p:nvPr>
            <p:ph type="title"/>
          </p:nvPr>
        </p:nvSpPr>
        <p:spPr>
          <a:xfrm>
            <a:off x="195861" y="110192"/>
            <a:ext cx="7882304" cy="340289"/>
          </a:xfrm>
          <a:prstGeom prst="rect">
            <a:avLst/>
          </a:prstGeom>
        </p:spPr>
        <p:txBody>
          <a:bodyPr/>
          <a:lstStyle>
            <a:lvl1pPr algn="l">
              <a:defRPr sz="1600" b="1">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583402719"/>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main">
    <p:spTree>
      <p:nvGrpSpPr>
        <p:cNvPr id="1" name=""/>
        <p:cNvGrpSpPr/>
        <p:nvPr/>
      </p:nvGrpSpPr>
      <p:grpSpPr>
        <a:xfrm>
          <a:off x="0" y="0"/>
          <a:ext cx="0" cy="0"/>
          <a:chOff x="0" y="0"/>
          <a:chExt cx="0" cy="0"/>
        </a:xfrm>
      </p:grpSpPr>
      <p:pic>
        <p:nvPicPr>
          <p:cNvPr id="3" name="Image 0" descr="preencoded.png">
            <a:extLst>
              <a:ext uri="{FF2B5EF4-FFF2-40B4-BE49-F238E27FC236}">
                <a16:creationId xmlns:a16="http://schemas.microsoft.com/office/drawing/2014/main" id="{DBDB3EC4-127B-8DB8-0B65-11DFC2A243AE}"/>
              </a:ext>
            </a:extLst>
          </p:cNvPr>
          <p:cNvPicPr>
            <a:picLocks noChangeAspect="1"/>
          </p:cNvPicPr>
          <p:nvPr userDrawn="1"/>
        </p:nvPicPr>
        <p:blipFill>
          <a:blip r:embed="rId2"/>
          <a:stretch>
            <a:fillRect/>
          </a:stretch>
        </p:blipFill>
        <p:spPr>
          <a:xfrm>
            <a:off x="0" y="0"/>
            <a:ext cx="9144000" cy="5143500"/>
          </a:xfrm>
          <a:prstGeom prst="rect">
            <a:avLst/>
          </a:prstGeom>
        </p:spPr>
      </p:pic>
      <p:sp>
        <p:nvSpPr>
          <p:cNvPr id="4" name="Shape 0">
            <a:extLst>
              <a:ext uri="{FF2B5EF4-FFF2-40B4-BE49-F238E27FC236}">
                <a16:creationId xmlns:a16="http://schemas.microsoft.com/office/drawing/2014/main" id="{D52A0FAE-5DD7-9140-68BC-11C57A5E7F25}"/>
              </a:ext>
            </a:extLst>
          </p:cNvPr>
          <p:cNvSpPr/>
          <p:nvPr userDrawn="1"/>
        </p:nvSpPr>
        <p:spPr>
          <a:xfrm>
            <a:off x="0" y="0"/>
            <a:ext cx="9144000" cy="514350"/>
          </a:xfrm>
          <a:prstGeom prst="rect">
            <a:avLst/>
          </a:prstGeom>
          <a:solidFill>
            <a:srgbClr val="0047AB"/>
          </a:solidFill>
          <a:ln/>
        </p:spPr>
        <p:txBody>
          <a:bodyPr/>
          <a:lstStyle/>
          <a:p>
            <a:endParaRPr lang="en-US"/>
          </a:p>
        </p:txBody>
      </p:sp>
      <p:pic>
        <p:nvPicPr>
          <p:cNvPr id="5" name="Image 1" descr="preencoded.png">
            <a:extLst>
              <a:ext uri="{FF2B5EF4-FFF2-40B4-BE49-F238E27FC236}">
                <a16:creationId xmlns:a16="http://schemas.microsoft.com/office/drawing/2014/main" id="{76FA9A19-3EE1-AE33-1451-7F5DFA68535C}"/>
              </a:ext>
            </a:extLst>
          </p:cNvPr>
          <p:cNvPicPr>
            <a:picLocks noChangeAspect="1"/>
          </p:cNvPicPr>
          <p:nvPr userDrawn="1"/>
        </p:nvPicPr>
        <p:blipFill>
          <a:blip r:embed="rId3"/>
          <a:stretch>
            <a:fillRect/>
          </a:stretch>
        </p:blipFill>
        <p:spPr>
          <a:xfrm>
            <a:off x="8274025" y="114300"/>
            <a:ext cx="584225" cy="285750"/>
          </a:xfrm>
          <a:prstGeom prst="rect">
            <a:avLst/>
          </a:prstGeom>
        </p:spPr>
      </p:pic>
      <p:sp>
        <p:nvSpPr>
          <p:cNvPr id="6" name="Shape 13">
            <a:extLst>
              <a:ext uri="{FF2B5EF4-FFF2-40B4-BE49-F238E27FC236}">
                <a16:creationId xmlns:a16="http://schemas.microsoft.com/office/drawing/2014/main" id="{9F487DB7-7893-6F35-257B-69A287402663}"/>
              </a:ext>
            </a:extLst>
          </p:cNvPr>
          <p:cNvSpPr/>
          <p:nvPr userDrawn="1"/>
        </p:nvSpPr>
        <p:spPr>
          <a:xfrm>
            <a:off x="0" y="4850606"/>
            <a:ext cx="9144000" cy="292894"/>
          </a:xfrm>
          <a:prstGeom prst="rect">
            <a:avLst/>
          </a:prstGeom>
          <a:solidFill>
            <a:srgbClr val="F5F5F5"/>
          </a:solidFill>
          <a:ln/>
        </p:spPr>
        <p:txBody>
          <a:bodyPr/>
          <a:lstStyle/>
          <a:p>
            <a:endParaRPr lang="en-US"/>
          </a:p>
        </p:txBody>
      </p:sp>
      <p:sp>
        <p:nvSpPr>
          <p:cNvPr id="7" name="Text 15">
            <a:extLst>
              <a:ext uri="{FF2B5EF4-FFF2-40B4-BE49-F238E27FC236}">
                <a16:creationId xmlns:a16="http://schemas.microsoft.com/office/drawing/2014/main" id="{44F95E02-841A-592C-6ED8-65F90CAC75EB}"/>
              </a:ext>
            </a:extLst>
          </p:cNvPr>
          <p:cNvSpPr/>
          <p:nvPr userDrawn="1"/>
        </p:nvSpPr>
        <p:spPr>
          <a:xfrm>
            <a:off x="278977" y="4935497"/>
            <a:ext cx="1305437" cy="123111"/>
          </a:xfrm>
          <a:prstGeom prst="rect">
            <a:avLst/>
          </a:prstGeom>
          <a:noFill/>
          <a:ln/>
        </p:spPr>
        <p:txBody>
          <a:bodyPr wrap="square" lIns="0" tIns="0" rIns="0" bIns="0" rtlCol="0" anchor="ctr">
            <a:spAutoFit/>
          </a:bodyPr>
          <a:lstStyle/>
          <a:p>
            <a:pPr marL="0" indent="0">
              <a:buNone/>
            </a:pPr>
            <a:r>
              <a:rPr lang="en-US" sz="800" dirty="0">
                <a:solidFill>
                  <a:srgbClr val="666666"/>
                </a:solidFill>
                <a:latin typeface="Arial" pitchFamily="34" charset="0"/>
                <a:ea typeface="Arial" pitchFamily="34" charset="-122"/>
                <a:cs typeface="Arial" pitchFamily="34" charset="-120"/>
              </a:rPr>
              <a:t>Long-reads Transcriptomics</a:t>
            </a:r>
            <a:endParaRPr lang="en-US" sz="800" dirty="0"/>
          </a:p>
        </p:txBody>
      </p:sp>
      <p:sp>
        <p:nvSpPr>
          <p:cNvPr id="8" name="Slide Number Placeholder 8">
            <a:extLst>
              <a:ext uri="{FF2B5EF4-FFF2-40B4-BE49-F238E27FC236}">
                <a16:creationId xmlns:a16="http://schemas.microsoft.com/office/drawing/2014/main" id="{24796D1D-577A-6319-1CA1-19E59E8A967F}"/>
              </a:ext>
            </a:extLst>
          </p:cNvPr>
          <p:cNvSpPr>
            <a:spLocks noGrp="1"/>
          </p:cNvSpPr>
          <p:nvPr>
            <p:ph type="sldNum" sz="quarter" idx="4"/>
          </p:nvPr>
        </p:nvSpPr>
        <p:spPr>
          <a:xfrm>
            <a:off x="6807623" y="4890857"/>
            <a:ext cx="2057400" cy="274637"/>
          </a:xfrm>
          <a:prstGeom prst="rect">
            <a:avLst/>
          </a:prstGeom>
        </p:spPr>
        <p:txBody>
          <a:bodyPr vert="horz" lIns="91440" tIns="45720" rIns="91440" bIns="45720" rtlCol="0" anchor="ctr"/>
          <a:lstStyle>
            <a:lvl1pPr algn="r">
              <a:defRPr sz="800">
                <a:solidFill>
                  <a:schemeClr val="tx1">
                    <a:tint val="82000"/>
                  </a:schemeClr>
                </a:solidFill>
              </a:defRPr>
            </a:lvl1pPr>
          </a:lstStyle>
          <a:p>
            <a:fld id="{38FB3DE5-0BF2-9949-8E8E-62041A1EAFCC}" type="slidenum">
              <a:rPr lang="en-US" smtClean="0"/>
              <a:pPr/>
              <a:t>‹Nº›</a:t>
            </a:fld>
            <a:endParaRPr lang="en-US"/>
          </a:p>
        </p:txBody>
      </p:sp>
      <p:sp>
        <p:nvSpPr>
          <p:cNvPr id="10" name="Title 9">
            <a:extLst>
              <a:ext uri="{FF2B5EF4-FFF2-40B4-BE49-F238E27FC236}">
                <a16:creationId xmlns:a16="http://schemas.microsoft.com/office/drawing/2014/main" id="{F971F105-4880-47AF-28B3-B781B2D4E309}"/>
              </a:ext>
            </a:extLst>
          </p:cNvPr>
          <p:cNvSpPr>
            <a:spLocks noGrp="1"/>
          </p:cNvSpPr>
          <p:nvPr>
            <p:ph type="title"/>
          </p:nvPr>
        </p:nvSpPr>
        <p:spPr>
          <a:xfrm>
            <a:off x="195861" y="110192"/>
            <a:ext cx="7882304" cy="340289"/>
          </a:xfrm>
          <a:prstGeom prst="rect">
            <a:avLst/>
          </a:prstGeom>
        </p:spPr>
        <p:txBody>
          <a:bodyPr/>
          <a:lstStyle>
            <a:lvl1pPr algn="l">
              <a:defRPr sz="1600" b="1">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2236065995"/>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224439216"/>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1" r:id="rId1"/>
    <p:sldLayoutId id="2147483649" r:id="rId2"/>
    <p:sldLayoutId id="2147483650" r:id="rId3"/>
    <p:sldLayoutId id="2147483652" r:id="rId4"/>
    <p:sldLayoutId id="2147483653" r:id="rId5"/>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4.xml"/><Relationship Id="rId6" Type="http://schemas.openxmlformats.org/officeDocument/2006/relationships/image" Target="../media/image11.png"/><Relationship Id="rId5" Type="http://schemas.openxmlformats.org/officeDocument/2006/relationships/image" Target="../media/image12.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4.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4.xml"/><Relationship Id="rId4" Type="http://schemas.openxmlformats.org/officeDocument/2006/relationships/image" Target="../media/image3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1.png"/><Relationship Id="rId1" Type="http://schemas.openxmlformats.org/officeDocument/2006/relationships/slideLayout" Target="../slideLayouts/slideLayout4.xml"/><Relationship Id="rId5" Type="http://schemas.openxmlformats.org/officeDocument/2006/relationships/image" Target="../media/image10.png"/><Relationship Id="rId4" Type="http://schemas.openxmlformats.org/officeDocument/2006/relationships/image" Target="../media/image9.jpeg"/></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11.png"/><Relationship Id="rId1" Type="http://schemas.openxmlformats.org/officeDocument/2006/relationships/slideLayout" Target="../slideLayouts/slideLayout4.xml"/><Relationship Id="rId6" Type="http://schemas.openxmlformats.org/officeDocument/2006/relationships/image" Target="../media/image12.png"/><Relationship Id="rId5" Type="http://schemas.openxmlformats.org/officeDocument/2006/relationships/image" Target="../media/image10.png"/><Relationship Id="rId4" Type="http://schemas.openxmlformats.org/officeDocument/2006/relationships/image" Target="../media/image9.jpeg"/></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2" descr="preencoded.png">
            <a:extLst>
              <a:ext uri="{FF2B5EF4-FFF2-40B4-BE49-F238E27FC236}">
                <a16:creationId xmlns:a16="http://schemas.microsoft.com/office/drawing/2014/main" id="{FE02196B-C3EF-E373-12A8-ABBD288A7F39}"/>
              </a:ext>
            </a:extLst>
          </p:cNvPr>
          <p:cNvPicPr>
            <a:picLocks noChangeAspect="1"/>
          </p:cNvPicPr>
          <p:nvPr/>
        </p:nvPicPr>
        <p:blipFill>
          <a:blip r:embed="rId2"/>
          <a:stretch>
            <a:fillRect/>
          </a:stretch>
        </p:blipFill>
        <p:spPr>
          <a:xfrm>
            <a:off x="5986538" y="366256"/>
            <a:ext cx="3157461" cy="666131"/>
          </a:xfrm>
          <a:prstGeom prst="rect">
            <a:avLst/>
          </a:prstGeom>
        </p:spPr>
      </p:pic>
      <p:sp>
        <p:nvSpPr>
          <p:cNvPr id="3" name="Text 0">
            <a:extLst>
              <a:ext uri="{FF2B5EF4-FFF2-40B4-BE49-F238E27FC236}">
                <a16:creationId xmlns:a16="http://schemas.microsoft.com/office/drawing/2014/main" id="{437D2A66-D3EB-75E4-B05B-CB20DB265198}"/>
              </a:ext>
            </a:extLst>
          </p:cNvPr>
          <p:cNvSpPr/>
          <p:nvPr/>
        </p:nvSpPr>
        <p:spPr>
          <a:xfrm>
            <a:off x="1983116" y="2314575"/>
            <a:ext cx="5177768" cy="514350"/>
          </a:xfrm>
          <a:prstGeom prst="rect">
            <a:avLst/>
          </a:prstGeom>
          <a:noFill/>
          <a:ln/>
        </p:spPr>
        <p:txBody>
          <a:bodyPr wrap="square" lIns="0" tIns="0" rIns="0" bIns="0" rtlCol="0" anchor="ctr">
            <a:spAutoFit/>
          </a:bodyPr>
          <a:lstStyle/>
          <a:p>
            <a:pPr marL="0" indent="0" algn="ctr">
              <a:buNone/>
            </a:pPr>
            <a:r>
              <a:rPr lang="en-US" sz="2700" b="1" dirty="0">
                <a:solidFill>
                  <a:srgbClr val="FFFFFF"/>
                </a:solidFill>
                <a:latin typeface="Arial" pitchFamily="34" charset="0"/>
                <a:ea typeface="Arial" pitchFamily="34" charset="-122"/>
                <a:cs typeface="Arial" pitchFamily="34" charset="-120"/>
              </a:rPr>
              <a:t>Bioinformatics Summer School</a:t>
            </a:r>
            <a:endParaRPr lang="en-US" sz="2700" dirty="0"/>
          </a:p>
        </p:txBody>
      </p:sp>
      <p:sp>
        <p:nvSpPr>
          <p:cNvPr id="4" name="Text 1">
            <a:extLst>
              <a:ext uri="{FF2B5EF4-FFF2-40B4-BE49-F238E27FC236}">
                <a16:creationId xmlns:a16="http://schemas.microsoft.com/office/drawing/2014/main" id="{5A2A2202-2830-5D69-0C87-70AD17AE61BB}"/>
              </a:ext>
            </a:extLst>
          </p:cNvPr>
          <p:cNvSpPr/>
          <p:nvPr/>
        </p:nvSpPr>
        <p:spPr>
          <a:xfrm>
            <a:off x="2807061" y="2906823"/>
            <a:ext cx="3529878" cy="385763"/>
          </a:xfrm>
          <a:prstGeom prst="rect">
            <a:avLst/>
          </a:prstGeom>
          <a:noFill/>
          <a:ln/>
        </p:spPr>
        <p:txBody>
          <a:bodyPr wrap="square" lIns="0" tIns="0" rIns="0" bIns="0" rtlCol="0" anchor="ctr">
            <a:spAutoFit/>
          </a:bodyPr>
          <a:lstStyle/>
          <a:p>
            <a:pPr marL="0" indent="0" algn="ctr">
              <a:buNone/>
            </a:pPr>
            <a:r>
              <a:rPr lang="en-US" sz="2025" b="1" dirty="0">
                <a:solidFill>
                  <a:srgbClr val="FFFFFF"/>
                </a:solidFill>
                <a:latin typeface="Arial" pitchFamily="34" charset="0"/>
                <a:ea typeface="Arial" pitchFamily="34" charset="-122"/>
                <a:cs typeface="Arial" pitchFamily="34" charset="-120"/>
              </a:rPr>
              <a:t>Long-reads Transcriptomics</a:t>
            </a:r>
            <a:endParaRPr lang="en-US" sz="2025" dirty="0"/>
          </a:p>
        </p:txBody>
      </p:sp>
      <p:sp>
        <p:nvSpPr>
          <p:cNvPr id="5" name="Text 2">
            <a:extLst>
              <a:ext uri="{FF2B5EF4-FFF2-40B4-BE49-F238E27FC236}">
                <a16:creationId xmlns:a16="http://schemas.microsoft.com/office/drawing/2014/main" id="{46DAA440-B861-0240-74B2-DB786C53F3BA}"/>
              </a:ext>
            </a:extLst>
          </p:cNvPr>
          <p:cNvSpPr/>
          <p:nvPr/>
        </p:nvSpPr>
        <p:spPr>
          <a:xfrm>
            <a:off x="4134380" y="3579357"/>
            <a:ext cx="875241" cy="190501"/>
          </a:xfrm>
          <a:prstGeom prst="rect">
            <a:avLst/>
          </a:prstGeom>
          <a:noFill/>
          <a:ln/>
        </p:spPr>
        <p:txBody>
          <a:bodyPr wrap="none" lIns="0" tIns="0" rIns="0" bIns="0" rtlCol="0" anchor="ctr">
            <a:spAutoFit/>
          </a:bodyPr>
          <a:lstStyle/>
          <a:p>
            <a:pPr marL="0" indent="0" algn="ctr">
              <a:buNone/>
            </a:pPr>
            <a:r>
              <a:rPr lang="en-US" sz="1238" i="1" dirty="0">
                <a:solidFill>
                  <a:srgbClr val="FFFFFF"/>
                </a:solidFill>
                <a:latin typeface="Arial" pitchFamily="34" charset="0"/>
                <a:ea typeface="Arial" pitchFamily="34" charset="-122"/>
                <a:cs typeface="Arial" pitchFamily="34" charset="-120"/>
              </a:rPr>
              <a:t>Ana Conesa</a:t>
            </a:r>
            <a:endParaRPr lang="en-US" sz="1238" dirty="0"/>
          </a:p>
        </p:txBody>
      </p:sp>
      <p:grpSp>
        <p:nvGrpSpPr>
          <p:cNvPr id="6" name="Group 5">
            <a:extLst>
              <a:ext uri="{FF2B5EF4-FFF2-40B4-BE49-F238E27FC236}">
                <a16:creationId xmlns:a16="http://schemas.microsoft.com/office/drawing/2014/main" id="{940F6266-A92D-55B2-9424-1F5C35A674D1}"/>
              </a:ext>
            </a:extLst>
          </p:cNvPr>
          <p:cNvGrpSpPr/>
          <p:nvPr/>
        </p:nvGrpSpPr>
        <p:grpSpPr>
          <a:xfrm>
            <a:off x="0" y="4700588"/>
            <a:ext cx="9144000" cy="300037"/>
            <a:chOff x="0" y="4700588"/>
            <a:chExt cx="9144000" cy="300037"/>
          </a:xfrm>
        </p:grpSpPr>
        <p:sp>
          <p:nvSpPr>
            <p:cNvPr id="7" name="Text 5">
              <a:extLst>
                <a:ext uri="{FF2B5EF4-FFF2-40B4-BE49-F238E27FC236}">
                  <a16:creationId xmlns:a16="http://schemas.microsoft.com/office/drawing/2014/main" id="{32D1C78B-2DB3-ECFC-B08D-64B438E39FF8}"/>
                </a:ext>
              </a:extLst>
            </p:cNvPr>
            <p:cNvSpPr/>
            <p:nvPr/>
          </p:nvSpPr>
          <p:spPr>
            <a:xfrm>
              <a:off x="0" y="4700588"/>
              <a:ext cx="9144000" cy="150019"/>
            </a:xfrm>
            <a:prstGeom prst="rect">
              <a:avLst/>
            </a:prstGeom>
            <a:noFill/>
            <a:ln/>
          </p:spPr>
          <p:txBody>
            <a:bodyPr wrap="square" lIns="0" tIns="0" rIns="0" bIns="0" rtlCol="0" anchor="ctr">
              <a:spAutoFit/>
            </a:bodyPr>
            <a:lstStyle/>
            <a:p>
              <a:pPr marL="0" indent="0" algn="ctr">
                <a:buNone/>
              </a:pPr>
              <a:r>
                <a:rPr lang="en-US" sz="788" dirty="0">
                  <a:solidFill>
                    <a:srgbClr val="FFFFFF"/>
                  </a:solidFill>
                  <a:latin typeface="Arial" pitchFamily="34" charset="0"/>
                  <a:ea typeface="Arial" pitchFamily="34" charset="-122"/>
                  <a:cs typeface="Arial" pitchFamily="34" charset="-120"/>
                </a:rPr>
                <a:t>LongTREC - The Long-reads TRanscriptome European Consortium</a:t>
              </a:r>
              <a:endParaRPr lang="en-US" sz="788" dirty="0"/>
            </a:p>
          </p:txBody>
        </p:sp>
        <p:sp>
          <p:nvSpPr>
            <p:cNvPr id="8" name="Text 6">
              <a:extLst>
                <a:ext uri="{FF2B5EF4-FFF2-40B4-BE49-F238E27FC236}">
                  <a16:creationId xmlns:a16="http://schemas.microsoft.com/office/drawing/2014/main" id="{04E444D1-75E5-06DC-132D-2916EED5A15C}"/>
                </a:ext>
              </a:extLst>
            </p:cNvPr>
            <p:cNvSpPr/>
            <p:nvPr/>
          </p:nvSpPr>
          <p:spPr>
            <a:xfrm>
              <a:off x="0" y="4850606"/>
              <a:ext cx="9144000" cy="150019"/>
            </a:xfrm>
            <a:prstGeom prst="rect">
              <a:avLst/>
            </a:prstGeom>
            <a:noFill/>
            <a:ln/>
          </p:spPr>
          <p:txBody>
            <a:bodyPr wrap="square" lIns="0" tIns="0" rIns="0" bIns="0" rtlCol="0" anchor="ctr">
              <a:spAutoFit/>
            </a:bodyPr>
            <a:lstStyle/>
            <a:p>
              <a:pPr marL="0" indent="0" algn="ctr">
                <a:buNone/>
              </a:pPr>
              <a:r>
                <a:rPr lang="en-US" sz="788" dirty="0">
                  <a:solidFill>
                    <a:srgbClr val="FFFFFF"/>
                  </a:solidFill>
                  <a:latin typeface="Arial" pitchFamily="34" charset="0"/>
                  <a:ea typeface="Arial" pitchFamily="34" charset="-122"/>
                  <a:cs typeface="Arial" pitchFamily="34" charset="-120"/>
                </a:rPr>
                <a:t>Marie Skłodowska-Curie grant agreement No 101072892</a:t>
              </a:r>
              <a:endParaRPr lang="en-US" sz="788" dirty="0"/>
            </a:p>
          </p:txBody>
        </p:sp>
      </p:grpSp>
      <p:pic>
        <p:nvPicPr>
          <p:cNvPr id="9" name="Picture 8" descr="A black and white logo&#10;&#10;AI-generated content may be incorrect.">
            <a:extLst>
              <a:ext uri="{FF2B5EF4-FFF2-40B4-BE49-F238E27FC236}">
                <a16:creationId xmlns:a16="http://schemas.microsoft.com/office/drawing/2014/main" id="{814113B4-15E9-C0F6-BD3C-E763094DC0B1}"/>
              </a:ext>
            </a:extLst>
          </p:cNvPr>
          <p:cNvPicPr>
            <a:picLocks noChangeAspect="1"/>
          </p:cNvPicPr>
          <p:nvPr/>
        </p:nvPicPr>
        <p:blipFill>
          <a:blip r:embed="rId3"/>
          <a:stretch>
            <a:fillRect/>
          </a:stretch>
        </p:blipFill>
        <p:spPr>
          <a:xfrm>
            <a:off x="319288" y="292893"/>
            <a:ext cx="1792975" cy="877227"/>
          </a:xfrm>
          <a:prstGeom prst="rect">
            <a:avLst/>
          </a:prstGeom>
        </p:spPr>
      </p:pic>
      <p:grpSp>
        <p:nvGrpSpPr>
          <p:cNvPr id="10" name="Group 9">
            <a:extLst>
              <a:ext uri="{FF2B5EF4-FFF2-40B4-BE49-F238E27FC236}">
                <a16:creationId xmlns:a16="http://schemas.microsoft.com/office/drawing/2014/main" id="{0D300135-E5CE-8230-C572-3A6A3176462E}"/>
              </a:ext>
            </a:extLst>
          </p:cNvPr>
          <p:cNvGrpSpPr/>
          <p:nvPr/>
        </p:nvGrpSpPr>
        <p:grpSpPr>
          <a:xfrm>
            <a:off x="3420726" y="3976178"/>
            <a:ext cx="2302548" cy="518091"/>
            <a:chOff x="3827195" y="4043366"/>
            <a:chExt cx="2302548" cy="518091"/>
          </a:xfrm>
        </p:grpSpPr>
        <p:sp>
          <p:nvSpPr>
            <p:cNvPr id="11" name="Snip Diagonal Corner Rectangle 10">
              <a:extLst>
                <a:ext uri="{FF2B5EF4-FFF2-40B4-BE49-F238E27FC236}">
                  <a16:creationId xmlns:a16="http://schemas.microsoft.com/office/drawing/2014/main" id="{D92FC9AA-F839-F6FB-F65D-70E0C0E0A36A}"/>
                </a:ext>
              </a:extLst>
            </p:cNvPr>
            <p:cNvSpPr/>
            <p:nvPr/>
          </p:nvSpPr>
          <p:spPr>
            <a:xfrm rot="10800000">
              <a:off x="3862915" y="4123817"/>
              <a:ext cx="2231109" cy="357188"/>
            </a:xfrm>
            <a:prstGeom prst="snip2DiagRect">
              <a:avLst/>
            </a:prstGeom>
            <a:solidFill>
              <a:srgbClr val="FF8C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 4">
              <a:extLst>
                <a:ext uri="{FF2B5EF4-FFF2-40B4-BE49-F238E27FC236}">
                  <a16:creationId xmlns:a16="http://schemas.microsoft.com/office/drawing/2014/main" id="{DDBDE0B7-627D-613E-ED45-017301D63A48}"/>
                </a:ext>
              </a:extLst>
            </p:cNvPr>
            <p:cNvSpPr/>
            <p:nvPr/>
          </p:nvSpPr>
          <p:spPr>
            <a:xfrm>
              <a:off x="3827195" y="4043366"/>
              <a:ext cx="2302548" cy="518091"/>
            </a:xfrm>
            <a:prstGeom prst="rect">
              <a:avLst/>
            </a:prstGeom>
            <a:noFill/>
            <a:ln/>
          </p:spPr>
          <p:txBody>
            <a:bodyPr wrap="square" lIns="170053" tIns="85090" rIns="170053" bIns="85090" rtlCol="0" anchor="ctr">
              <a:spAutoFit/>
            </a:bodyPr>
            <a:lstStyle/>
            <a:p>
              <a:pPr marL="0" indent="0" algn="ctr">
                <a:buNone/>
              </a:pPr>
              <a:r>
                <a:rPr lang="en-US" sz="1125" dirty="0">
                  <a:solidFill>
                    <a:srgbClr val="FFFFFF"/>
                  </a:solidFill>
                  <a:latin typeface="Arial" pitchFamily="34" charset="0"/>
                  <a:ea typeface="Arial" pitchFamily="34" charset="-122"/>
                  <a:cs typeface="Arial" pitchFamily="34" charset="-120"/>
                </a:rPr>
                <a:t>Spanish National Research Council, ES</a:t>
              </a:r>
              <a:endParaRPr lang="en-US" sz="1125" dirty="0"/>
            </a:p>
          </p:txBody>
        </p:sp>
      </p:grpSp>
    </p:spTree>
    <p:extLst>
      <p:ext uri="{BB962C8B-B14F-4D97-AF65-F5344CB8AC3E}">
        <p14:creationId xmlns:p14="http://schemas.microsoft.com/office/powerpoint/2010/main" val="35389202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9BE5E0-1561-52E8-0613-A50BF4BB6FF8}"/>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99DD9709-A87E-31EF-2F83-82C87DE96AEC}"/>
              </a:ext>
            </a:extLst>
          </p:cNvPr>
          <p:cNvSpPr>
            <a:spLocks noGrp="1"/>
          </p:cNvSpPr>
          <p:nvPr>
            <p:ph type="sldNum" sz="quarter" idx="4"/>
          </p:nvPr>
        </p:nvSpPr>
        <p:spPr/>
        <p:txBody>
          <a:bodyPr/>
          <a:lstStyle/>
          <a:p>
            <a:fld id="{38FB3DE5-0BF2-9949-8E8E-62041A1EAFCC}" type="slidenum">
              <a:rPr lang="en-US" smtClean="0"/>
              <a:pPr/>
              <a:t>10</a:t>
            </a:fld>
            <a:endParaRPr lang="en-US"/>
          </a:p>
        </p:txBody>
      </p:sp>
      <p:sp>
        <p:nvSpPr>
          <p:cNvPr id="3" name="Título 2">
            <a:extLst>
              <a:ext uri="{FF2B5EF4-FFF2-40B4-BE49-F238E27FC236}">
                <a16:creationId xmlns:a16="http://schemas.microsoft.com/office/drawing/2014/main" id="{D80DACC9-C3E3-B680-BE72-C7199E16508A}"/>
              </a:ext>
            </a:extLst>
          </p:cNvPr>
          <p:cNvSpPr>
            <a:spLocks noGrp="1"/>
          </p:cNvSpPr>
          <p:nvPr>
            <p:ph type="title"/>
          </p:nvPr>
        </p:nvSpPr>
        <p:spPr/>
        <p:txBody>
          <a:bodyPr/>
          <a:lstStyle/>
          <a:p>
            <a:r>
              <a:rPr lang="es-ES" dirty="0" err="1"/>
              <a:t>The</a:t>
            </a:r>
            <a:r>
              <a:rPr lang="es-ES" dirty="0"/>
              <a:t> </a:t>
            </a:r>
            <a:r>
              <a:rPr lang="es-ES" dirty="0" err="1"/>
              <a:t>Call</a:t>
            </a:r>
            <a:r>
              <a:rPr lang="es-ES" dirty="0"/>
              <a:t> and </a:t>
            </a:r>
            <a:r>
              <a:rPr lang="es-ES" dirty="0" err="1"/>
              <a:t>Join</a:t>
            </a:r>
            <a:r>
              <a:rPr lang="es-ES" dirty="0"/>
              <a:t> </a:t>
            </a:r>
            <a:r>
              <a:rPr lang="es-ES" dirty="0" err="1"/>
              <a:t>Approach</a:t>
            </a:r>
            <a:endParaRPr lang="es-ES" dirty="0"/>
          </a:p>
        </p:txBody>
      </p:sp>
      <p:sp>
        <p:nvSpPr>
          <p:cNvPr id="4" name="TextBox 41">
            <a:extLst>
              <a:ext uri="{FF2B5EF4-FFF2-40B4-BE49-F238E27FC236}">
                <a16:creationId xmlns:a16="http://schemas.microsoft.com/office/drawing/2014/main" id="{C6F36E21-936D-B10E-9452-74FBADE03EA0}"/>
              </a:ext>
            </a:extLst>
          </p:cNvPr>
          <p:cNvSpPr txBox="1"/>
          <p:nvPr/>
        </p:nvSpPr>
        <p:spPr>
          <a:xfrm>
            <a:off x="4378098" y="948717"/>
            <a:ext cx="834908" cy="461665"/>
          </a:xfrm>
          <a:prstGeom prst="rect">
            <a:avLst/>
          </a:prstGeom>
          <a:noFill/>
        </p:spPr>
        <p:txBody>
          <a:bodyPr wrap="none" rtlCol="0">
            <a:spAutoFit/>
          </a:bodyPr>
          <a:lstStyle/>
          <a:p>
            <a:pPr algn="ctr"/>
            <a:r>
              <a:rPr lang="en-US" sz="1200" dirty="0">
                <a:solidFill>
                  <a:schemeClr val="accent6"/>
                </a:solidFill>
              </a:rPr>
              <a:t>Transcript </a:t>
            </a:r>
          </a:p>
          <a:p>
            <a:pPr algn="ctr"/>
            <a:r>
              <a:rPr lang="en-US" sz="1200" dirty="0">
                <a:solidFill>
                  <a:schemeClr val="accent6"/>
                </a:solidFill>
              </a:rPr>
              <a:t>models</a:t>
            </a:r>
          </a:p>
        </p:txBody>
      </p:sp>
      <p:grpSp>
        <p:nvGrpSpPr>
          <p:cNvPr id="5" name="Group 90">
            <a:extLst>
              <a:ext uri="{FF2B5EF4-FFF2-40B4-BE49-F238E27FC236}">
                <a16:creationId xmlns:a16="http://schemas.microsoft.com/office/drawing/2014/main" id="{92DF52A0-C33F-9D22-1778-C27FC46943CB}"/>
              </a:ext>
            </a:extLst>
          </p:cNvPr>
          <p:cNvGrpSpPr/>
          <p:nvPr/>
        </p:nvGrpSpPr>
        <p:grpSpPr>
          <a:xfrm>
            <a:off x="2377721" y="1105575"/>
            <a:ext cx="1243238" cy="1440345"/>
            <a:chOff x="2236885" y="1139293"/>
            <a:chExt cx="1243238" cy="1440345"/>
          </a:xfrm>
        </p:grpSpPr>
        <p:cxnSp>
          <p:nvCxnSpPr>
            <p:cNvPr id="6" name="Straight Arrow Connector 16">
              <a:extLst>
                <a:ext uri="{FF2B5EF4-FFF2-40B4-BE49-F238E27FC236}">
                  <a16:creationId xmlns:a16="http://schemas.microsoft.com/office/drawing/2014/main" id="{B812C6D3-3608-1D42-7E40-5DE869FE4808}"/>
                </a:ext>
              </a:extLst>
            </p:cNvPr>
            <p:cNvCxnSpPr>
              <a:cxnSpLocks/>
            </p:cNvCxnSpPr>
            <p:nvPr/>
          </p:nvCxnSpPr>
          <p:spPr>
            <a:xfrm>
              <a:off x="2236885" y="1271738"/>
              <a:ext cx="473734"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18">
              <a:extLst>
                <a:ext uri="{FF2B5EF4-FFF2-40B4-BE49-F238E27FC236}">
                  <a16:creationId xmlns:a16="http://schemas.microsoft.com/office/drawing/2014/main" id="{D2BEE283-9D82-E0BB-1AB8-BA1520315CE8}"/>
                </a:ext>
              </a:extLst>
            </p:cNvPr>
            <p:cNvCxnSpPr>
              <a:cxnSpLocks/>
            </p:cNvCxnSpPr>
            <p:nvPr/>
          </p:nvCxnSpPr>
          <p:spPr>
            <a:xfrm>
              <a:off x="2236885" y="1798088"/>
              <a:ext cx="473734"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20">
              <a:extLst>
                <a:ext uri="{FF2B5EF4-FFF2-40B4-BE49-F238E27FC236}">
                  <a16:creationId xmlns:a16="http://schemas.microsoft.com/office/drawing/2014/main" id="{5E60E6EC-4571-0331-160F-70A29B13986D}"/>
                </a:ext>
              </a:extLst>
            </p:cNvPr>
            <p:cNvCxnSpPr>
              <a:cxnSpLocks/>
            </p:cNvCxnSpPr>
            <p:nvPr/>
          </p:nvCxnSpPr>
          <p:spPr>
            <a:xfrm flipV="1">
              <a:off x="2317404" y="2401215"/>
              <a:ext cx="370848" cy="391"/>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9" name="Folded Corner 49">
              <a:extLst>
                <a:ext uri="{FF2B5EF4-FFF2-40B4-BE49-F238E27FC236}">
                  <a16:creationId xmlns:a16="http://schemas.microsoft.com/office/drawing/2014/main" id="{4C717385-4456-B61F-DA6C-965CE7FAE5ED}"/>
                </a:ext>
              </a:extLst>
            </p:cNvPr>
            <p:cNvSpPr/>
            <p:nvPr/>
          </p:nvSpPr>
          <p:spPr>
            <a:xfrm>
              <a:off x="2832385" y="2267584"/>
              <a:ext cx="647738" cy="312054"/>
            </a:xfrm>
            <a:prstGeom prst="foldedCorner">
              <a:avLst/>
            </a:prstGeom>
            <a:ln>
              <a:solidFill>
                <a:srgbClr val="18AAA0"/>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3"/>
                  </a:solidFill>
                </a:rPr>
                <a:t>Reads</a:t>
              </a:r>
            </a:p>
          </p:txBody>
        </p:sp>
        <p:sp>
          <p:nvSpPr>
            <p:cNvPr id="10" name="Folded Corner 50">
              <a:extLst>
                <a:ext uri="{FF2B5EF4-FFF2-40B4-BE49-F238E27FC236}">
                  <a16:creationId xmlns:a16="http://schemas.microsoft.com/office/drawing/2014/main" id="{61C30D29-8A5C-25DC-DED3-4B08F57017A9}"/>
                </a:ext>
              </a:extLst>
            </p:cNvPr>
            <p:cNvSpPr/>
            <p:nvPr/>
          </p:nvSpPr>
          <p:spPr>
            <a:xfrm>
              <a:off x="2832385" y="1681884"/>
              <a:ext cx="647738" cy="312054"/>
            </a:xfrm>
            <a:prstGeom prst="foldedCorner">
              <a:avLst/>
            </a:prstGeom>
            <a:ln>
              <a:solidFill>
                <a:schemeClr val="accent1"/>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1"/>
                  </a:solidFill>
                </a:rPr>
                <a:t>Reads</a:t>
              </a:r>
            </a:p>
          </p:txBody>
        </p:sp>
        <p:sp>
          <p:nvSpPr>
            <p:cNvPr id="11" name="Folded Corner 51">
              <a:extLst>
                <a:ext uri="{FF2B5EF4-FFF2-40B4-BE49-F238E27FC236}">
                  <a16:creationId xmlns:a16="http://schemas.microsoft.com/office/drawing/2014/main" id="{EC5CB3F0-E351-A70E-3EF4-256E75AE4EC1}"/>
                </a:ext>
              </a:extLst>
            </p:cNvPr>
            <p:cNvSpPr/>
            <p:nvPr/>
          </p:nvSpPr>
          <p:spPr>
            <a:xfrm>
              <a:off x="2832385" y="1139293"/>
              <a:ext cx="647738" cy="312054"/>
            </a:xfrm>
            <a:prstGeom prst="foldedCorner">
              <a:avLst/>
            </a:prstGeom>
            <a:ln>
              <a:solidFill>
                <a:schemeClr val="accent6"/>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2"/>
                  </a:solidFill>
                </a:rPr>
                <a:t>Reads</a:t>
              </a:r>
            </a:p>
          </p:txBody>
        </p:sp>
      </p:grpSp>
      <p:cxnSp>
        <p:nvCxnSpPr>
          <p:cNvPr id="12" name="Straight Arrow Connector 45">
            <a:extLst>
              <a:ext uri="{FF2B5EF4-FFF2-40B4-BE49-F238E27FC236}">
                <a16:creationId xmlns:a16="http://schemas.microsoft.com/office/drawing/2014/main" id="{AB7472D6-CA1A-A37A-4124-5E9CE6AE2BF6}"/>
              </a:ext>
            </a:extLst>
          </p:cNvPr>
          <p:cNvCxnSpPr>
            <a:cxnSpLocks/>
          </p:cNvCxnSpPr>
          <p:nvPr/>
        </p:nvCxnSpPr>
        <p:spPr>
          <a:xfrm>
            <a:off x="3654562" y="1212218"/>
            <a:ext cx="607269"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52">
            <a:extLst>
              <a:ext uri="{FF2B5EF4-FFF2-40B4-BE49-F238E27FC236}">
                <a16:creationId xmlns:a16="http://schemas.microsoft.com/office/drawing/2014/main" id="{FB535366-1D40-B938-F644-95C20480F3BA}"/>
              </a:ext>
            </a:extLst>
          </p:cNvPr>
          <p:cNvCxnSpPr>
            <a:cxnSpLocks/>
          </p:cNvCxnSpPr>
          <p:nvPr/>
        </p:nvCxnSpPr>
        <p:spPr>
          <a:xfrm>
            <a:off x="3655736" y="2420408"/>
            <a:ext cx="553096"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54">
            <a:extLst>
              <a:ext uri="{FF2B5EF4-FFF2-40B4-BE49-F238E27FC236}">
                <a16:creationId xmlns:a16="http://schemas.microsoft.com/office/drawing/2014/main" id="{79013B89-B67A-4453-A23A-D5AEEC1B1213}"/>
              </a:ext>
            </a:extLst>
          </p:cNvPr>
          <p:cNvCxnSpPr>
            <a:cxnSpLocks/>
          </p:cNvCxnSpPr>
          <p:nvPr/>
        </p:nvCxnSpPr>
        <p:spPr>
          <a:xfrm>
            <a:off x="3646926" y="1804193"/>
            <a:ext cx="606095"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5" name="Folded Corner 40">
            <a:extLst>
              <a:ext uri="{FF2B5EF4-FFF2-40B4-BE49-F238E27FC236}">
                <a16:creationId xmlns:a16="http://schemas.microsoft.com/office/drawing/2014/main" id="{A9252C7D-AD49-C999-C2EA-8111F7944C99}"/>
              </a:ext>
            </a:extLst>
          </p:cNvPr>
          <p:cNvSpPr/>
          <p:nvPr/>
        </p:nvSpPr>
        <p:spPr>
          <a:xfrm>
            <a:off x="4306357" y="983963"/>
            <a:ext cx="963003" cy="398058"/>
          </a:xfrm>
          <a:prstGeom prst="foldedCorner">
            <a:avLst/>
          </a:prstGeom>
          <a:noFill/>
          <a:ln>
            <a:solidFill>
              <a:schemeClr val="accent6"/>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16" name="Group 87">
            <a:extLst>
              <a:ext uri="{FF2B5EF4-FFF2-40B4-BE49-F238E27FC236}">
                <a16:creationId xmlns:a16="http://schemas.microsoft.com/office/drawing/2014/main" id="{5F4465A3-F3A5-A30E-EF99-DAF4977963FE}"/>
              </a:ext>
            </a:extLst>
          </p:cNvPr>
          <p:cNvGrpSpPr/>
          <p:nvPr/>
        </p:nvGrpSpPr>
        <p:grpSpPr>
          <a:xfrm>
            <a:off x="731801" y="760765"/>
            <a:ext cx="749300" cy="1659643"/>
            <a:chOff x="590965" y="794483"/>
            <a:chExt cx="749300" cy="1659643"/>
          </a:xfrm>
        </p:grpSpPr>
        <p:sp>
          <p:nvSpPr>
            <p:cNvPr id="17" name="Freeform 11">
              <a:extLst>
                <a:ext uri="{FF2B5EF4-FFF2-40B4-BE49-F238E27FC236}">
                  <a16:creationId xmlns:a16="http://schemas.microsoft.com/office/drawing/2014/main" id="{14551495-889D-7CB6-7EC9-7F3BDAFF7A2D}"/>
                </a:ext>
              </a:extLst>
            </p:cNvPr>
            <p:cNvSpPr/>
            <p:nvPr/>
          </p:nvSpPr>
          <p:spPr>
            <a:xfrm>
              <a:off x="590965" y="1276038"/>
              <a:ext cx="685800" cy="203277"/>
            </a:xfrm>
            <a:custGeom>
              <a:avLst/>
              <a:gdLst>
                <a:gd name="connsiteX0" fmla="*/ 0 w 685800"/>
                <a:gd name="connsiteY0" fmla="*/ 203277 h 203277"/>
                <a:gd name="connsiteX1" fmla="*/ 203200 w 685800"/>
                <a:gd name="connsiteY1" fmla="*/ 77 h 203277"/>
                <a:gd name="connsiteX2" fmla="*/ 444500 w 685800"/>
                <a:gd name="connsiteY2" fmla="*/ 177877 h 203277"/>
                <a:gd name="connsiteX3" fmla="*/ 685800 w 685800"/>
                <a:gd name="connsiteY3" fmla="*/ 63577 h 203277"/>
                <a:gd name="connsiteX4" fmla="*/ 685800 w 685800"/>
                <a:gd name="connsiteY4" fmla="*/ 63577 h 20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203277">
                  <a:moveTo>
                    <a:pt x="0" y="203277"/>
                  </a:moveTo>
                  <a:cubicBezTo>
                    <a:pt x="64558" y="103793"/>
                    <a:pt x="129117" y="4310"/>
                    <a:pt x="203200" y="77"/>
                  </a:cubicBezTo>
                  <a:cubicBezTo>
                    <a:pt x="277283" y="-4156"/>
                    <a:pt x="364067" y="167294"/>
                    <a:pt x="444500" y="177877"/>
                  </a:cubicBezTo>
                  <a:cubicBezTo>
                    <a:pt x="524933" y="188460"/>
                    <a:pt x="685800" y="63577"/>
                    <a:pt x="685800" y="63577"/>
                  </a:cubicBezTo>
                  <a:lnTo>
                    <a:pt x="685800" y="63577"/>
                  </a:lnTo>
                </a:path>
              </a:pathLst>
            </a:custGeom>
            <a:ln w="2540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18" name="Freeform 13">
              <a:extLst>
                <a:ext uri="{FF2B5EF4-FFF2-40B4-BE49-F238E27FC236}">
                  <a16:creationId xmlns:a16="http://schemas.microsoft.com/office/drawing/2014/main" id="{EDD14128-0E0F-2EF5-BE06-4DFDFF16229B}"/>
                </a:ext>
              </a:extLst>
            </p:cNvPr>
            <p:cNvSpPr/>
            <p:nvPr/>
          </p:nvSpPr>
          <p:spPr>
            <a:xfrm>
              <a:off x="590965" y="1775738"/>
              <a:ext cx="685800" cy="203277"/>
            </a:xfrm>
            <a:custGeom>
              <a:avLst/>
              <a:gdLst>
                <a:gd name="connsiteX0" fmla="*/ 0 w 685800"/>
                <a:gd name="connsiteY0" fmla="*/ 203277 h 203277"/>
                <a:gd name="connsiteX1" fmla="*/ 203200 w 685800"/>
                <a:gd name="connsiteY1" fmla="*/ 77 h 203277"/>
                <a:gd name="connsiteX2" fmla="*/ 444500 w 685800"/>
                <a:gd name="connsiteY2" fmla="*/ 177877 h 203277"/>
                <a:gd name="connsiteX3" fmla="*/ 685800 w 685800"/>
                <a:gd name="connsiteY3" fmla="*/ 63577 h 203277"/>
                <a:gd name="connsiteX4" fmla="*/ 685800 w 685800"/>
                <a:gd name="connsiteY4" fmla="*/ 63577 h 20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203277">
                  <a:moveTo>
                    <a:pt x="0" y="203277"/>
                  </a:moveTo>
                  <a:cubicBezTo>
                    <a:pt x="64558" y="103793"/>
                    <a:pt x="129117" y="4310"/>
                    <a:pt x="203200" y="77"/>
                  </a:cubicBezTo>
                  <a:cubicBezTo>
                    <a:pt x="277283" y="-4156"/>
                    <a:pt x="364067" y="167294"/>
                    <a:pt x="444500" y="177877"/>
                  </a:cubicBezTo>
                  <a:cubicBezTo>
                    <a:pt x="524933" y="188460"/>
                    <a:pt x="685800" y="63577"/>
                    <a:pt x="685800" y="63577"/>
                  </a:cubicBezTo>
                  <a:lnTo>
                    <a:pt x="685800" y="63577"/>
                  </a:lnTo>
                </a:path>
              </a:pathLst>
            </a:custGeom>
            <a:ln w="25400">
              <a:solidFill>
                <a:schemeClr val="accent1"/>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19" name="Freeform 14">
              <a:extLst>
                <a:ext uri="{FF2B5EF4-FFF2-40B4-BE49-F238E27FC236}">
                  <a16:creationId xmlns:a16="http://schemas.microsoft.com/office/drawing/2014/main" id="{6B5D2D41-97ED-D028-7517-4270CF9ECF92}"/>
                </a:ext>
              </a:extLst>
            </p:cNvPr>
            <p:cNvSpPr/>
            <p:nvPr/>
          </p:nvSpPr>
          <p:spPr>
            <a:xfrm>
              <a:off x="654465" y="2250849"/>
              <a:ext cx="685800" cy="203277"/>
            </a:xfrm>
            <a:custGeom>
              <a:avLst/>
              <a:gdLst>
                <a:gd name="connsiteX0" fmla="*/ 0 w 685800"/>
                <a:gd name="connsiteY0" fmla="*/ 203277 h 203277"/>
                <a:gd name="connsiteX1" fmla="*/ 203200 w 685800"/>
                <a:gd name="connsiteY1" fmla="*/ 77 h 203277"/>
                <a:gd name="connsiteX2" fmla="*/ 444500 w 685800"/>
                <a:gd name="connsiteY2" fmla="*/ 177877 h 203277"/>
                <a:gd name="connsiteX3" fmla="*/ 685800 w 685800"/>
                <a:gd name="connsiteY3" fmla="*/ 63577 h 203277"/>
                <a:gd name="connsiteX4" fmla="*/ 685800 w 685800"/>
                <a:gd name="connsiteY4" fmla="*/ 63577 h 20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203277">
                  <a:moveTo>
                    <a:pt x="0" y="203277"/>
                  </a:moveTo>
                  <a:cubicBezTo>
                    <a:pt x="64558" y="103793"/>
                    <a:pt x="129117" y="4310"/>
                    <a:pt x="203200" y="77"/>
                  </a:cubicBezTo>
                  <a:cubicBezTo>
                    <a:pt x="277283" y="-4156"/>
                    <a:pt x="364067" y="167294"/>
                    <a:pt x="444500" y="177877"/>
                  </a:cubicBezTo>
                  <a:cubicBezTo>
                    <a:pt x="524933" y="188460"/>
                    <a:pt x="685800" y="63577"/>
                    <a:pt x="685800" y="63577"/>
                  </a:cubicBezTo>
                  <a:lnTo>
                    <a:pt x="685800" y="63577"/>
                  </a:lnTo>
                </a:path>
              </a:pathLst>
            </a:custGeom>
            <a:ln w="25400">
              <a:solidFill>
                <a:schemeClr val="accent3"/>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20" name="TextBox 91">
              <a:extLst>
                <a:ext uri="{FF2B5EF4-FFF2-40B4-BE49-F238E27FC236}">
                  <a16:creationId xmlns:a16="http://schemas.microsoft.com/office/drawing/2014/main" id="{95192F42-827D-E02F-4891-DE8821C8EB1D}"/>
                </a:ext>
              </a:extLst>
            </p:cNvPr>
            <p:cNvSpPr txBox="1"/>
            <p:nvPr/>
          </p:nvSpPr>
          <p:spPr>
            <a:xfrm>
              <a:off x="732509" y="794483"/>
              <a:ext cx="508474" cy="276999"/>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RNA</a:t>
              </a:r>
            </a:p>
          </p:txBody>
        </p:sp>
      </p:grpSp>
      <p:grpSp>
        <p:nvGrpSpPr>
          <p:cNvPr id="21" name="Group 89">
            <a:extLst>
              <a:ext uri="{FF2B5EF4-FFF2-40B4-BE49-F238E27FC236}">
                <a16:creationId xmlns:a16="http://schemas.microsoft.com/office/drawing/2014/main" id="{3F0D0A93-EA72-02B4-2777-79CEF9D8CD22}"/>
              </a:ext>
            </a:extLst>
          </p:cNvPr>
          <p:cNvGrpSpPr/>
          <p:nvPr/>
        </p:nvGrpSpPr>
        <p:grpSpPr>
          <a:xfrm>
            <a:off x="1262471" y="760765"/>
            <a:ext cx="1231427" cy="1840482"/>
            <a:chOff x="1121635" y="794483"/>
            <a:chExt cx="1231427" cy="1840482"/>
          </a:xfrm>
        </p:grpSpPr>
        <p:pic>
          <p:nvPicPr>
            <p:cNvPr id="22" name="Picture 4" descr="PacBio Sequencing | Genome Sequencing Service Center | Stanford Medicine">
              <a:extLst>
                <a:ext uri="{FF2B5EF4-FFF2-40B4-BE49-F238E27FC236}">
                  <a16:creationId xmlns:a16="http://schemas.microsoft.com/office/drawing/2014/main" id="{982998B5-E8CB-F1C2-5A02-CD30EE30D66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120" t="18192" r="16832" b="8054"/>
            <a:stretch/>
          </p:blipFill>
          <p:spPr bwMode="auto">
            <a:xfrm>
              <a:off x="1335928" y="1040813"/>
              <a:ext cx="308519" cy="509978"/>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6" descr="Buy a MiniON starter pack">
              <a:extLst>
                <a:ext uri="{FF2B5EF4-FFF2-40B4-BE49-F238E27FC236}">
                  <a16:creationId xmlns:a16="http://schemas.microsoft.com/office/drawing/2014/main" id="{008D1F86-405B-22C2-81BC-29AEA759D8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6991" y="1111049"/>
              <a:ext cx="540375" cy="398062"/>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4" descr="PacBio Sequencing | Genome Sequencing Service Center | Stanford Medicine">
              <a:extLst>
                <a:ext uri="{FF2B5EF4-FFF2-40B4-BE49-F238E27FC236}">
                  <a16:creationId xmlns:a16="http://schemas.microsoft.com/office/drawing/2014/main" id="{1923050C-F3DC-9C60-65E0-E78A1519C78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120" t="18192" r="16832" b="8054"/>
            <a:stretch/>
          </p:blipFill>
          <p:spPr bwMode="auto">
            <a:xfrm>
              <a:off x="1335928" y="1587243"/>
              <a:ext cx="308519" cy="509978"/>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6" descr="Buy a MiniON starter pack">
              <a:extLst>
                <a:ext uri="{FF2B5EF4-FFF2-40B4-BE49-F238E27FC236}">
                  <a16:creationId xmlns:a16="http://schemas.microsoft.com/office/drawing/2014/main" id="{9F7F6D5F-F469-C1B0-87AA-C684F5EE10A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6991" y="1657479"/>
              <a:ext cx="540375" cy="39806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4" descr="PacBio Sequencing | Genome Sequencing Service Center | Stanford Medicine">
              <a:extLst>
                <a:ext uri="{FF2B5EF4-FFF2-40B4-BE49-F238E27FC236}">
                  <a16:creationId xmlns:a16="http://schemas.microsoft.com/office/drawing/2014/main" id="{EA631A09-1B0B-AF7E-0A7B-694B35A97DD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120" t="18192" r="16832" b="8054"/>
            <a:stretch/>
          </p:blipFill>
          <p:spPr bwMode="auto">
            <a:xfrm>
              <a:off x="1352200" y="2124987"/>
              <a:ext cx="308519" cy="509978"/>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6" descr="Buy a MiniON starter pack">
              <a:extLst>
                <a:ext uri="{FF2B5EF4-FFF2-40B4-BE49-F238E27FC236}">
                  <a16:creationId xmlns:a16="http://schemas.microsoft.com/office/drawing/2014/main" id="{0C1E151C-3576-FD5B-9552-6DF2728438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3263" y="2195223"/>
              <a:ext cx="540375" cy="398062"/>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92">
              <a:extLst>
                <a:ext uri="{FF2B5EF4-FFF2-40B4-BE49-F238E27FC236}">
                  <a16:creationId xmlns:a16="http://schemas.microsoft.com/office/drawing/2014/main" id="{816261F8-B191-D013-ADDC-5E0547311841}"/>
                </a:ext>
              </a:extLst>
            </p:cNvPr>
            <p:cNvSpPr txBox="1"/>
            <p:nvPr/>
          </p:nvSpPr>
          <p:spPr>
            <a:xfrm>
              <a:off x="1121635" y="794483"/>
              <a:ext cx="1231427" cy="276999"/>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LR Sequencing</a:t>
              </a:r>
            </a:p>
          </p:txBody>
        </p:sp>
      </p:grpSp>
      <p:grpSp>
        <p:nvGrpSpPr>
          <p:cNvPr id="29" name="Group 85">
            <a:extLst>
              <a:ext uri="{FF2B5EF4-FFF2-40B4-BE49-F238E27FC236}">
                <a16:creationId xmlns:a16="http://schemas.microsoft.com/office/drawing/2014/main" id="{04CDD783-9965-B8B6-9DC2-31049B151620}"/>
              </a:ext>
            </a:extLst>
          </p:cNvPr>
          <p:cNvGrpSpPr/>
          <p:nvPr/>
        </p:nvGrpSpPr>
        <p:grpSpPr>
          <a:xfrm>
            <a:off x="102952" y="760765"/>
            <a:ext cx="780983" cy="1846087"/>
            <a:chOff x="-37884" y="794483"/>
            <a:chExt cx="780983" cy="1846087"/>
          </a:xfrm>
        </p:grpSpPr>
        <p:pic>
          <p:nvPicPr>
            <p:cNvPr id="30" name="Picture 2" descr="Free Cartoon Mouse Cliparts, Download Free Cartoon Mouse Cliparts png  images, Free ClipArts on Clipart Library">
              <a:extLst>
                <a:ext uri="{FF2B5EF4-FFF2-40B4-BE49-F238E27FC236}">
                  <a16:creationId xmlns:a16="http://schemas.microsoft.com/office/drawing/2014/main" id="{39657F98-4C92-C5A4-4092-D3A78239BD7A}"/>
                </a:ext>
              </a:extLst>
            </p:cNvPr>
            <p:cNvPicPr>
              <a:picLocks noChangeAspect="1" noChangeArrowheads="1"/>
            </p:cNvPicPr>
            <p:nvPr/>
          </p:nvPicPr>
          <p:blipFill>
            <a:blip r:embed="rId4">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166" y="1168112"/>
              <a:ext cx="424770" cy="419131"/>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ree Cartoon Mouse Cliparts, Download Free Cartoon Mouse Cliparts png  images, Free ClipArts on Clipart Library">
              <a:extLst>
                <a:ext uri="{FF2B5EF4-FFF2-40B4-BE49-F238E27FC236}">
                  <a16:creationId xmlns:a16="http://schemas.microsoft.com/office/drawing/2014/main" id="{EA2FF46A-7871-36FF-1CE1-891802A1F884}"/>
                </a:ext>
              </a:extLst>
            </p:cNvPr>
            <p:cNvPicPr>
              <a:picLocks noChangeAspect="1" noChangeArrowheads="1"/>
            </p:cNvPicPr>
            <p:nvPr/>
          </p:nvPicPr>
          <p:blipFill>
            <a:blip r:embed="rId4">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166" y="1694775"/>
              <a:ext cx="424770" cy="419131"/>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Free Cartoon Mouse Cliparts, Download Free Cartoon Mouse Cliparts png  images, Free ClipArts on Clipart Library">
              <a:extLst>
                <a:ext uri="{FF2B5EF4-FFF2-40B4-BE49-F238E27FC236}">
                  <a16:creationId xmlns:a16="http://schemas.microsoft.com/office/drawing/2014/main" id="{476D2867-EB07-CCDC-0BAE-B059327AD75B}"/>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166" y="2221439"/>
              <a:ext cx="424770" cy="419131"/>
            </a:xfrm>
            <a:prstGeom prst="rect">
              <a:avLst/>
            </a:prstGeom>
            <a:noFill/>
            <a:extLst>
              <a:ext uri="{909E8E84-426E-40DD-AFC4-6F175D3DCCD1}">
                <a14:hiddenFill xmlns:a14="http://schemas.microsoft.com/office/drawing/2010/main">
                  <a:solidFill>
                    <a:srgbClr val="FFFFFF"/>
                  </a:solidFill>
                </a14:hiddenFill>
              </a:ext>
            </a:extLst>
          </p:spPr>
        </p:pic>
        <p:sp>
          <p:nvSpPr>
            <p:cNvPr id="33" name="TextBox 93">
              <a:extLst>
                <a:ext uri="{FF2B5EF4-FFF2-40B4-BE49-F238E27FC236}">
                  <a16:creationId xmlns:a16="http://schemas.microsoft.com/office/drawing/2014/main" id="{91CD1AD6-E4E5-2333-636F-BF19565A4B7E}"/>
                </a:ext>
              </a:extLst>
            </p:cNvPr>
            <p:cNvSpPr txBox="1"/>
            <p:nvPr/>
          </p:nvSpPr>
          <p:spPr>
            <a:xfrm>
              <a:off x="-37884" y="794483"/>
              <a:ext cx="780983" cy="276999"/>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Samples</a:t>
              </a:r>
            </a:p>
          </p:txBody>
        </p:sp>
      </p:grpSp>
      <p:sp>
        <p:nvSpPr>
          <p:cNvPr id="34" name="TextBox 41">
            <a:extLst>
              <a:ext uri="{FF2B5EF4-FFF2-40B4-BE49-F238E27FC236}">
                <a16:creationId xmlns:a16="http://schemas.microsoft.com/office/drawing/2014/main" id="{0F807821-6E99-072E-0A75-F346BB943D87}"/>
              </a:ext>
            </a:extLst>
          </p:cNvPr>
          <p:cNvSpPr txBox="1"/>
          <p:nvPr/>
        </p:nvSpPr>
        <p:spPr>
          <a:xfrm>
            <a:off x="4378098" y="1518279"/>
            <a:ext cx="834908" cy="461665"/>
          </a:xfrm>
          <a:prstGeom prst="rect">
            <a:avLst/>
          </a:prstGeom>
          <a:noFill/>
        </p:spPr>
        <p:txBody>
          <a:bodyPr wrap="none" rtlCol="0">
            <a:spAutoFit/>
          </a:bodyPr>
          <a:lstStyle/>
          <a:p>
            <a:pPr algn="ctr"/>
            <a:r>
              <a:rPr lang="en-US" sz="1200" dirty="0">
                <a:solidFill>
                  <a:schemeClr val="accent6"/>
                </a:solidFill>
              </a:rPr>
              <a:t>Transcript </a:t>
            </a:r>
          </a:p>
          <a:p>
            <a:pPr algn="ctr"/>
            <a:r>
              <a:rPr lang="en-US" sz="1200" dirty="0">
                <a:solidFill>
                  <a:schemeClr val="accent6"/>
                </a:solidFill>
              </a:rPr>
              <a:t>models</a:t>
            </a:r>
          </a:p>
        </p:txBody>
      </p:sp>
      <p:sp>
        <p:nvSpPr>
          <p:cNvPr id="35" name="Folded Corner 40">
            <a:extLst>
              <a:ext uri="{FF2B5EF4-FFF2-40B4-BE49-F238E27FC236}">
                <a16:creationId xmlns:a16="http://schemas.microsoft.com/office/drawing/2014/main" id="{AFAA564B-773B-F9BB-FC08-5D3E92A78F02}"/>
              </a:ext>
            </a:extLst>
          </p:cNvPr>
          <p:cNvSpPr/>
          <p:nvPr/>
        </p:nvSpPr>
        <p:spPr>
          <a:xfrm>
            <a:off x="4306357" y="1553525"/>
            <a:ext cx="963003" cy="398058"/>
          </a:xfrm>
          <a:prstGeom prst="foldedCorner">
            <a:avLst/>
          </a:prstGeom>
          <a:noFill/>
          <a:ln>
            <a:solidFill>
              <a:schemeClr val="accent6"/>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 name="TextBox 41">
            <a:extLst>
              <a:ext uri="{FF2B5EF4-FFF2-40B4-BE49-F238E27FC236}">
                <a16:creationId xmlns:a16="http://schemas.microsoft.com/office/drawing/2014/main" id="{76F0ECC2-FFCC-5A45-B3D5-3EC09062DE88}"/>
              </a:ext>
            </a:extLst>
          </p:cNvPr>
          <p:cNvSpPr txBox="1"/>
          <p:nvPr/>
        </p:nvSpPr>
        <p:spPr>
          <a:xfrm>
            <a:off x="4358389" y="2136431"/>
            <a:ext cx="834908" cy="461665"/>
          </a:xfrm>
          <a:prstGeom prst="rect">
            <a:avLst/>
          </a:prstGeom>
          <a:noFill/>
        </p:spPr>
        <p:txBody>
          <a:bodyPr wrap="none" rtlCol="0">
            <a:spAutoFit/>
          </a:bodyPr>
          <a:lstStyle/>
          <a:p>
            <a:pPr algn="ctr"/>
            <a:r>
              <a:rPr lang="en-US" sz="1200" dirty="0">
                <a:solidFill>
                  <a:schemeClr val="accent6"/>
                </a:solidFill>
              </a:rPr>
              <a:t>Transcript </a:t>
            </a:r>
          </a:p>
          <a:p>
            <a:pPr algn="ctr"/>
            <a:r>
              <a:rPr lang="en-US" sz="1200" dirty="0">
                <a:solidFill>
                  <a:schemeClr val="accent6"/>
                </a:solidFill>
              </a:rPr>
              <a:t>models</a:t>
            </a:r>
          </a:p>
        </p:txBody>
      </p:sp>
      <p:sp>
        <p:nvSpPr>
          <p:cNvPr id="37" name="Folded Corner 40">
            <a:extLst>
              <a:ext uri="{FF2B5EF4-FFF2-40B4-BE49-F238E27FC236}">
                <a16:creationId xmlns:a16="http://schemas.microsoft.com/office/drawing/2014/main" id="{3A1A7818-0F40-5C4F-85EE-5BF95A78D154}"/>
              </a:ext>
            </a:extLst>
          </p:cNvPr>
          <p:cNvSpPr/>
          <p:nvPr/>
        </p:nvSpPr>
        <p:spPr>
          <a:xfrm>
            <a:off x="4286648" y="2171677"/>
            <a:ext cx="963003" cy="398058"/>
          </a:xfrm>
          <a:prstGeom prst="foldedCorner">
            <a:avLst/>
          </a:prstGeom>
          <a:noFill/>
          <a:ln>
            <a:solidFill>
              <a:schemeClr val="accent6"/>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cxnSp>
        <p:nvCxnSpPr>
          <p:cNvPr id="38" name="Straight Arrow Connector 45">
            <a:extLst>
              <a:ext uri="{FF2B5EF4-FFF2-40B4-BE49-F238E27FC236}">
                <a16:creationId xmlns:a16="http://schemas.microsoft.com/office/drawing/2014/main" id="{8C476EAE-0C12-57E2-4ED7-9776514AB73A}"/>
              </a:ext>
            </a:extLst>
          </p:cNvPr>
          <p:cNvCxnSpPr/>
          <p:nvPr/>
        </p:nvCxnSpPr>
        <p:spPr>
          <a:xfrm>
            <a:off x="5336548" y="1121816"/>
            <a:ext cx="429765" cy="52635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52">
            <a:extLst>
              <a:ext uri="{FF2B5EF4-FFF2-40B4-BE49-F238E27FC236}">
                <a16:creationId xmlns:a16="http://schemas.microsoft.com/office/drawing/2014/main" id="{BB1B5916-DCC0-21E9-00A1-E428EE1B2C46}"/>
              </a:ext>
            </a:extLst>
          </p:cNvPr>
          <p:cNvCxnSpPr/>
          <p:nvPr/>
        </p:nvCxnSpPr>
        <p:spPr>
          <a:xfrm flipV="1">
            <a:off x="5310462" y="1648166"/>
            <a:ext cx="443392" cy="656038"/>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54">
            <a:extLst>
              <a:ext uri="{FF2B5EF4-FFF2-40B4-BE49-F238E27FC236}">
                <a16:creationId xmlns:a16="http://schemas.microsoft.com/office/drawing/2014/main" id="{656D4B2B-9D0B-188B-132D-BF332B39CBE1}"/>
              </a:ext>
            </a:extLst>
          </p:cNvPr>
          <p:cNvCxnSpPr/>
          <p:nvPr/>
        </p:nvCxnSpPr>
        <p:spPr>
          <a:xfrm>
            <a:off x="5310462" y="1648166"/>
            <a:ext cx="443392"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41" name="Folded Corner 28">
            <a:extLst>
              <a:ext uri="{FF2B5EF4-FFF2-40B4-BE49-F238E27FC236}">
                <a16:creationId xmlns:a16="http://schemas.microsoft.com/office/drawing/2014/main" id="{EF62714F-FA2C-0FFB-9B6C-FF7FD69BA29D}"/>
              </a:ext>
            </a:extLst>
          </p:cNvPr>
          <p:cNvSpPr/>
          <p:nvPr/>
        </p:nvSpPr>
        <p:spPr>
          <a:xfrm>
            <a:off x="5920590" y="1028100"/>
            <a:ext cx="1188859" cy="1339163"/>
          </a:xfrm>
          <a:prstGeom prst="foldedCorner">
            <a:avLst/>
          </a:prstGeom>
          <a:noFill/>
          <a:ln>
            <a:solidFill>
              <a:srgbClr val="00B0F0"/>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42" name="TextBox 29">
            <a:extLst>
              <a:ext uri="{FF2B5EF4-FFF2-40B4-BE49-F238E27FC236}">
                <a16:creationId xmlns:a16="http://schemas.microsoft.com/office/drawing/2014/main" id="{1F9D4A06-5D1A-4101-E2E7-BFDCB04AA6E3}"/>
              </a:ext>
            </a:extLst>
          </p:cNvPr>
          <p:cNvSpPr txBox="1"/>
          <p:nvPr/>
        </p:nvSpPr>
        <p:spPr>
          <a:xfrm>
            <a:off x="5810594" y="1353075"/>
            <a:ext cx="1394687" cy="523220"/>
          </a:xfrm>
          <a:prstGeom prst="rect">
            <a:avLst/>
          </a:prstGeom>
          <a:noFill/>
        </p:spPr>
        <p:txBody>
          <a:bodyPr wrap="square" rtlCol="0">
            <a:spAutoFit/>
          </a:bodyPr>
          <a:lstStyle/>
          <a:p>
            <a:pPr algn="ctr"/>
            <a:r>
              <a:rPr lang="en-US" sz="1400" dirty="0">
                <a:solidFill>
                  <a:srgbClr val="00B0F0"/>
                </a:solidFill>
              </a:rPr>
              <a:t>Merged</a:t>
            </a:r>
          </a:p>
          <a:p>
            <a:pPr algn="ctr"/>
            <a:r>
              <a:rPr lang="en-US" sz="1400" dirty="0">
                <a:solidFill>
                  <a:srgbClr val="00B0F0"/>
                </a:solidFill>
              </a:rPr>
              <a:t>transcriptome</a:t>
            </a:r>
          </a:p>
        </p:txBody>
      </p:sp>
      <p:pic>
        <p:nvPicPr>
          <p:cNvPr id="43" name="Picture 8" descr="Heat map in R | R CHARTS">
            <a:extLst>
              <a:ext uri="{FF2B5EF4-FFF2-40B4-BE49-F238E27FC236}">
                <a16:creationId xmlns:a16="http://schemas.microsoft.com/office/drawing/2014/main" id="{17E13A26-B2AC-C739-2D42-09CB95B93C8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9425" t="20236" r="60456" b="16712"/>
          <a:stretch/>
        </p:blipFill>
        <p:spPr bwMode="auto">
          <a:xfrm>
            <a:off x="7599440" y="1028100"/>
            <a:ext cx="427312" cy="1339162"/>
          </a:xfrm>
          <a:prstGeom prst="rect">
            <a:avLst/>
          </a:prstGeom>
          <a:noFill/>
          <a:extLst>
            <a:ext uri="{909E8E84-426E-40DD-AFC4-6F175D3DCCD1}">
              <a14:hiddenFill xmlns:a14="http://schemas.microsoft.com/office/drawing/2010/main">
                <a:solidFill>
                  <a:srgbClr val="FFFFFF"/>
                </a:solidFill>
              </a14:hiddenFill>
            </a:ext>
          </a:extLst>
        </p:spPr>
      </p:pic>
      <p:sp>
        <p:nvSpPr>
          <p:cNvPr id="44" name="TextBox 71">
            <a:extLst>
              <a:ext uri="{FF2B5EF4-FFF2-40B4-BE49-F238E27FC236}">
                <a16:creationId xmlns:a16="http://schemas.microsoft.com/office/drawing/2014/main" id="{04C3620A-2BF0-EF6B-4240-321D7839F6D7}"/>
              </a:ext>
            </a:extLst>
          </p:cNvPr>
          <p:cNvSpPr txBox="1"/>
          <p:nvPr/>
        </p:nvSpPr>
        <p:spPr>
          <a:xfrm>
            <a:off x="6761734" y="755414"/>
            <a:ext cx="2057399" cy="276999"/>
          </a:xfrm>
          <a:prstGeom prst="rect">
            <a:avLst/>
          </a:prstGeom>
          <a:noFill/>
        </p:spPr>
        <p:txBody>
          <a:bodyPr wrap="squar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Expression matrix</a:t>
            </a:r>
          </a:p>
        </p:txBody>
      </p:sp>
      <p:sp>
        <p:nvSpPr>
          <p:cNvPr id="45" name="TextBox 63">
            <a:extLst>
              <a:ext uri="{FF2B5EF4-FFF2-40B4-BE49-F238E27FC236}">
                <a16:creationId xmlns:a16="http://schemas.microsoft.com/office/drawing/2014/main" id="{D0E6BCEE-D504-52FD-77FD-05F5E3BBE8D5}"/>
              </a:ext>
            </a:extLst>
          </p:cNvPr>
          <p:cNvSpPr txBox="1"/>
          <p:nvPr/>
        </p:nvSpPr>
        <p:spPr>
          <a:xfrm>
            <a:off x="7147284" y="1331111"/>
            <a:ext cx="413896" cy="646331"/>
          </a:xfrm>
          <a:prstGeom prst="rect">
            <a:avLst/>
          </a:prstGeom>
          <a:noFill/>
        </p:spPr>
        <p:txBody>
          <a:bodyPr wrap="none" rtlCol="0">
            <a:spAutoFit/>
          </a:bodyPr>
          <a:lstStyle/>
          <a:p>
            <a:r>
              <a:rPr lang="en-US" sz="3600" dirty="0"/>
              <a:t>+</a:t>
            </a:r>
          </a:p>
        </p:txBody>
      </p:sp>
      <p:grpSp>
        <p:nvGrpSpPr>
          <p:cNvPr id="46" name="Group 97">
            <a:extLst>
              <a:ext uri="{FF2B5EF4-FFF2-40B4-BE49-F238E27FC236}">
                <a16:creationId xmlns:a16="http://schemas.microsoft.com/office/drawing/2014/main" id="{4ADDEC38-527E-7A47-2CA4-27E9097B6DF6}"/>
              </a:ext>
            </a:extLst>
          </p:cNvPr>
          <p:cNvGrpSpPr/>
          <p:nvPr/>
        </p:nvGrpSpPr>
        <p:grpSpPr>
          <a:xfrm>
            <a:off x="5808694" y="3445818"/>
            <a:ext cx="1394687" cy="1339163"/>
            <a:chOff x="7608477" y="1255465"/>
            <a:chExt cx="1394687" cy="1339163"/>
          </a:xfrm>
        </p:grpSpPr>
        <p:sp>
          <p:nvSpPr>
            <p:cNvPr id="47" name="Folded Corner 28">
              <a:extLst>
                <a:ext uri="{FF2B5EF4-FFF2-40B4-BE49-F238E27FC236}">
                  <a16:creationId xmlns:a16="http://schemas.microsoft.com/office/drawing/2014/main" id="{D0EF284A-940B-4694-7BD4-9BCB8FFC7562}"/>
                </a:ext>
              </a:extLst>
            </p:cNvPr>
            <p:cNvSpPr/>
            <p:nvPr/>
          </p:nvSpPr>
          <p:spPr>
            <a:xfrm>
              <a:off x="7717146" y="1255465"/>
              <a:ext cx="1188859" cy="1339163"/>
            </a:xfrm>
            <a:prstGeom prst="foldedCorner">
              <a:avLst/>
            </a:prstGeom>
            <a:noFill/>
            <a:ln>
              <a:solidFill>
                <a:srgbClr val="0070C0"/>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48" name="TextBox 29">
              <a:extLst>
                <a:ext uri="{FF2B5EF4-FFF2-40B4-BE49-F238E27FC236}">
                  <a16:creationId xmlns:a16="http://schemas.microsoft.com/office/drawing/2014/main" id="{B28E9869-9A05-15B4-46D0-DAEFBFACB021}"/>
                </a:ext>
              </a:extLst>
            </p:cNvPr>
            <p:cNvSpPr txBox="1"/>
            <p:nvPr/>
          </p:nvSpPr>
          <p:spPr>
            <a:xfrm>
              <a:off x="7608477" y="1445283"/>
              <a:ext cx="1394687" cy="954107"/>
            </a:xfrm>
            <a:prstGeom prst="rect">
              <a:avLst/>
            </a:prstGeom>
            <a:noFill/>
          </p:spPr>
          <p:txBody>
            <a:bodyPr wrap="square" rtlCol="0">
              <a:spAutoFit/>
            </a:bodyPr>
            <a:lstStyle/>
            <a:p>
              <a:pPr algn="ctr"/>
              <a:r>
                <a:rPr lang="en-US" sz="1400" dirty="0">
                  <a:solidFill>
                    <a:srgbClr val="0070C0"/>
                  </a:solidFill>
                </a:rPr>
                <a:t>Curated and </a:t>
              </a:r>
            </a:p>
            <a:p>
              <a:pPr algn="ctr"/>
              <a:r>
                <a:rPr lang="en-US" sz="1400" dirty="0">
                  <a:solidFill>
                    <a:srgbClr val="0070C0"/>
                  </a:solidFill>
                </a:rPr>
                <a:t>annotated</a:t>
              </a:r>
            </a:p>
            <a:p>
              <a:pPr algn="ctr"/>
              <a:r>
                <a:rPr lang="en-US" sz="1400" dirty="0">
                  <a:solidFill>
                    <a:srgbClr val="0070C0"/>
                  </a:solidFill>
                </a:rPr>
                <a:t>Transcriptome</a:t>
              </a:r>
            </a:p>
            <a:p>
              <a:pPr algn="ctr"/>
              <a:r>
                <a:rPr lang="en-US" sz="1400" dirty="0" err="1">
                  <a:solidFill>
                    <a:srgbClr val="0070C0"/>
                  </a:solidFill>
                </a:rPr>
                <a:t>gtf</a:t>
              </a:r>
              <a:r>
                <a:rPr lang="en-US" sz="1400" dirty="0">
                  <a:solidFill>
                    <a:srgbClr val="0070C0"/>
                  </a:solidFill>
                </a:rPr>
                <a:t>/</a:t>
              </a:r>
              <a:r>
                <a:rPr lang="en-US" sz="1400" dirty="0" err="1">
                  <a:solidFill>
                    <a:srgbClr val="0070C0"/>
                  </a:solidFill>
                </a:rPr>
                <a:t>gff</a:t>
              </a:r>
              <a:endParaRPr lang="en-US" sz="1400" dirty="0">
                <a:solidFill>
                  <a:srgbClr val="0070C0"/>
                </a:solidFill>
              </a:endParaRPr>
            </a:p>
          </p:txBody>
        </p:sp>
      </p:grpSp>
      <p:grpSp>
        <p:nvGrpSpPr>
          <p:cNvPr id="49" name="Group 96">
            <a:extLst>
              <a:ext uri="{FF2B5EF4-FFF2-40B4-BE49-F238E27FC236}">
                <a16:creationId xmlns:a16="http://schemas.microsoft.com/office/drawing/2014/main" id="{8E86C576-5FF0-DC70-F351-B3DE3D070580}"/>
              </a:ext>
            </a:extLst>
          </p:cNvPr>
          <p:cNvGrpSpPr/>
          <p:nvPr/>
        </p:nvGrpSpPr>
        <p:grpSpPr>
          <a:xfrm>
            <a:off x="6358038" y="2487535"/>
            <a:ext cx="1106610" cy="888737"/>
            <a:chOff x="7016252" y="1523106"/>
            <a:chExt cx="1242106" cy="888737"/>
          </a:xfrm>
        </p:grpSpPr>
        <p:pic>
          <p:nvPicPr>
            <p:cNvPr id="50" name="Imagen1">
              <a:extLst>
                <a:ext uri="{FF2B5EF4-FFF2-40B4-BE49-F238E27FC236}">
                  <a16:creationId xmlns:a16="http://schemas.microsoft.com/office/drawing/2014/main" id="{A41021E9-7502-BCBE-7D95-81869EC80DD1}"/>
                </a:ext>
              </a:extLst>
            </p:cNvPr>
            <p:cNvPicPr>
              <a:picLocks noChangeAspect="1"/>
              <a:extLst>
                <a:ext uri="smNativeData">
                  <pr:smNativeData xmlns:pr="smNativeData" xmlns:p14="http://schemas.microsoft.com/office/powerpoint/2010/main" xmlns="" val="SMDATA_15_tOjwXhMAAAAlAAAAEQAAAC8BAAAAkAAAAEgAAACQAAAASAAAAAAAAAAAAAAAAAAAAAEAAABQAAAAAAAAAAAA4D8AAAAAAADgPwAAAAAAAOA/AAAAAAAA4D8AAAAAAADgPwAAAAAAAOA/AAAAAAAA4D8AAAAAAADgPwAAAAAAAOA/AAAAAAAA4D8CAAAAjAAAAAAAAAAAAAAA9YpTDP///wgAAAAAAAAAAAAAAAAAAAAAAAAAAAAAAAAAAAAAZAAAAAEAAABAAAAAAAAAAAAAAAAAAAAAAAAAAAAAAAAAAAAAAAAAAAAAAAAAAAAAAAAAAAAAAAAAAAAAAAAAAAAAAAAAAAAAAAAAAAAAAAAAAAAAAAAAAAAAAAAAAAAAFAAAADwAAAAA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AcAAAA4AAAAAAAAAAAAAAAAAAAA////AAAAAAAAAAAAAAAAAAAAAAAAAAAAAAAAAAAAAABkAAAAZAAAAAAAAAAjAAAABAAAAGQAAAAXAAAAFAAAAAAAAAAAAAAA/38AAP9/AAAAAAAACQAAAAQAAAAAAAAADAAAABAAAAAAAAAAAAAAAAAAAAAAAAAAHgAAAGgAAAAAAAAAAAAAAAAAAAAAAAAAAAAAABAnAAAQJwAAAAAAAAAAAAAAAAAAAAAAAAAAAAAAAAAAAAAAAAAAAAAUAAAAAAAAAMDA/wAAAAAAZAAAADIAAAAAAAAAZAAAAAAAAAB/f38ACgAAAB8AAABUAAAA9YpTBf///wEAAAAAAAAAAAAAAAAAAAAAAAAAAAAAAAAAAAAAAAAAAH9/fwJ/f38A////A8zMzADAwP8Af39/AAAAAAAAAAAAAAAAAP///wAAAAAAIQAAABgAAAAUAAAAegQAAIIJAABBCgAApgsAABAAAAAmAAAACAAAAP//////////"/>
                </a:ext>
              </a:extLst>
            </p:cNvPicPr>
            <p:nvPr/>
          </p:nvPicPr>
          <p:blipFill>
            <a:blip r:embed="rId6"/>
            <a:stretch>
              <a:fillRect/>
            </a:stretch>
          </p:blipFill>
          <p:spPr>
            <a:xfrm>
              <a:off x="7117414" y="1716585"/>
              <a:ext cx="1140944" cy="422743"/>
            </a:xfrm>
            <a:prstGeom prst="rect">
              <a:avLst/>
            </a:prstGeom>
            <a:noFill/>
            <a:ln>
              <a:noFill/>
            </a:ln>
            <a:effectLst/>
          </p:spPr>
        </p:pic>
        <p:cxnSp>
          <p:nvCxnSpPr>
            <p:cNvPr id="51" name="Straight Arrow Connector 62">
              <a:extLst>
                <a:ext uri="{FF2B5EF4-FFF2-40B4-BE49-F238E27FC236}">
                  <a16:creationId xmlns:a16="http://schemas.microsoft.com/office/drawing/2014/main" id="{58582A76-30C8-477C-2657-7149E9D92E93}"/>
                </a:ext>
              </a:extLst>
            </p:cNvPr>
            <p:cNvCxnSpPr>
              <a:cxnSpLocks/>
            </p:cNvCxnSpPr>
            <p:nvPr/>
          </p:nvCxnSpPr>
          <p:spPr>
            <a:xfrm>
              <a:off x="7016252" y="1523106"/>
              <a:ext cx="6462" cy="888737"/>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pic>
        <p:nvPicPr>
          <p:cNvPr id="52" name="Picture 8" descr="Heat map in R | R CHARTS">
            <a:extLst>
              <a:ext uri="{FF2B5EF4-FFF2-40B4-BE49-F238E27FC236}">
                <a16:creationId xmlns:a16="http://schemas.microsoft.com/office/drawing/2014/main" id="{1F858DB1-D10E-FE30-C5CD-AC1A67ACC37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9425" t="20236" r="60456" b="16712"/>
          <a:stretch/>
        </p:blipFill>
        <p:spPr bwMode="auto">
          <a:xfrm>
            <a:off x="7781065" y="3566139"/>
            <a:ext cx="427312" cy="1339162"/>
          </a:xfrm>
          <a:prstGeom prst="rect">
            <a:avLst/>
          </a:prstGeom>
          <a:noFill/>
          <a:extLst>
            <a:ext uri="{909E8E84-426E-40DD-AFC4-6F175D3DCCD1}">
              <a14:hiddenFill xmlns:a14="http://schemas.microsoft.com/office/drawing/2010/main">
                <a:solidFill>
                  <a:srgbClr val="FFFFFF"/>
                </a:solidFill>
              </a14:hiddenFill>
            </a:ext>
          </a:extLst>
        </p:spPr>
      </p:pic>
      <p:sp>
        <p:nvSpPr>
          <p:cNvPr id="53" name="TextBox 71">
            <a:extLst>
              <a:ext uri="{FF2B5EF4-FFF2-40B4-BE49-F238E27FC236}">
                <a16:creationId xmlns:a16="http://schemas.microsoft.com/office/drawing/2014/main" id="{1684C2A9-B4CE-4C73-C6B9-4FA609D622C5}"/>
              </a:ext>
            </a:extLst>
          </p:cNvPr>
          <p:cNvSpPr txBox="1"/>
          <p:nvPr/>
        </p:nvSpPr>
        <p:spPr>
          <a:xfrm>
            <a:off x="6956406" y="3162048"/>
            <a:ext cx="2103033" cy="461665"/>
          </a:xfrm>
          <a:prstGeom prst="rect">
            <a:avLst/>
          </a:prstGeom>
          <a:noFill/>
        </p:spPr>
        <p:txBody>
          <a:bodyPr wrap="squar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Expression matrix</a:t>
            </a:r>
          </a:p>
          <a:p>
            <a:pPr algn="ctr"/>
            <a:r>
              <a:rPr lang="en-US" sz="1200" dirty="0">
                <a:solidFill>
                  <a:schemeClr val="tx1">
                    <a:lumMod val="50000"/>
                  </a:schemeClr>
                </a:solidFill>
                <a:latin typeface="Arial" panose="020B0604020202020204" pitchFamily="34" charset="0"/>
                <a:cs typeface="Arial" panose="020B0604020202020204" pitchFamily="34" charset="0"/>
              </a:rPr>
              <a:t>of curated transcriptome</a:t>
            </a:r>
          </a:p>
        </p:txBody>
      </p:sp>
      <p:sp>
        <p:nvSpPr>
          <p:cNvPr id="54" name="TextBox 63">
            <a:extLst>
              <a:ext uri="{FF2B5EF4-FFF2-40B4-BE49-F238E27FC236}">
                <a16:creationId xmlns:a16="http://schemas.microsoft.com/office/drawing/2014/main" id="{6F0E6278-CEB6-6B26-410E-B90340569683}"/>
              </a:ext>
            </a:extLst>
          </p:cNvPr>
          <p:cNvSpPr txBox="1"/>
          <p:nvPr/>
        </p:nvSpPr>
        <p:spPr>
          <a:xfrm>
            <a:off x="7236695" y="3797305"/>
            <a:ext cx="413896" cy="646331"/>
          </a:xfrm>
          <a:prstGeom prst="rect">
            <a:avLst/>
          </a:prstGeom>
          <a:noFill/>
        </p:spPr>
        <p:txBody>
          <a:bodyPr wrap="none" rtlCol="0">
            <a:spAutoFit/>
          </a:bodyPr>
          <a:lstStyle/>
          <a:p>
            <a:r>
              <a:rPr lang="en-US" sz="3600" dirty="0"/>
              <a:t>+</a:t>
            </a:r>
          </a:p>
        </p:txBody>
      </p:sp>
    </p:spTree>
    <p:extLst>
      <p:ext uri="{BB962C8B-B14F-4D97-AF65-F5344CB8AC3E}">
        <p14:creationId xmlns:p14="http://schemas.microsoft.com/office/powerpoint/2010/main" val="6453068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5E6D2384-61F7-F923-5D21-E994A85171A3}"/>
              </a:ext>
            </a:extLst>
          </p:cNvPr>
          <p:cNvSpPr>
            <a:spLocks noGrp="1"/>
          </p:cNvSpPr>
          <p:nvPr>
            <p:ph type="sldNum" sz="quarter" idx="4"/>
          </p:nvPr>
        </p:nvSpPr>
        <p:spPr/>
        <p:txBody>
          <a:bodyPr/>
          <a:lstStyle/>
          <a:p>
            <a:fld id="{38FB3DE5-0BF2-9949-8E8E-62041A1EAFCC}" type="slidenum">
              <a:rPr lang="en-US" smtClean="0"/>
              <a:pPr/>
              <a:t>11</a:t>
            </a:fld>
            <a:endParaRPr lang="en-US"/>
          </a:p>
        </p:txBody>
      </p:sp>
      <p:sp>
        <p:nvSpPr>
          <p:cNvPr id="3" name="Título 2">
            <a:extLst>
              <a:ext uri="{FF2B5EF4-FFF2-40B4-BE49-F238E27FC236}">
                <a16:creationId xmlns:a16="http://schemas.microsoft.com/office/drawing/2014/main" id="{A76A5B02-E74D-4F35-B1B8-0A758FE0653B}"/>
              </a:ext>
            </a:extLst>
          </p:cNvPr>
          <p:cNvSpPr>
            <a:spLocks noGrp="1"/>
          </p:cNvSpPr>
          <p:nvPr>
            <p:ph type="title"/>
          </p:nvPr>
        </p:nvSpPr>
        <p:spPr/>
        <p:txBody>
          <a:bodyPr/>
          <a:lstStyle/>
          <a:p>
            <a:r>
              <a:rPr lang="es-ES" dirty="0" err="1"/>
              <a:t>How</a:t>
            </a:r>
            <a:r>
              <a:rPr lang="es-ES" dirty="0"/>
              <a:t> </a:t>
            </a:r>
            <a:r>
              <a:rPr lang="es-ES" dirty="0" err="1"/>
              <a:t>the</a:t>
            </a:r>
            <a:r>
              <a:rPr lang="es-ES" dirty="0"/>
              <a:t> </a:t>
            </a:r>
            <a:r>
              <a:rPr lang="es-ES" dirty="0" err="1"/>
              <a:t>two</a:t>
            </a:r>
            <a:r>
              <a:rPr lang="es-ES" dirty="0"/>
              <a:t> </a:t>
            </a:r>
            <a:r>
              <a:rPr lang="es-ES" dirty="0" err="1"/>
              <a:t>approaches</a:t>
            </a:r>
            <a:r>
              <a:rPr lang="es-ES" dirty="0"/>
              <a:t> </a:t>
            </a:r>
            <a:r>
              <a:rPr lang="es-ES" dirty="0" err="1"/>
              <a:t>may</a:t>
            </a:r>
            <a:r>
              <a:rPr lang="es-ES" dirty="0"/>
              <a:t> compare?</a:t>
            </a:r>
          </a:p>
        </p:txBody>
      </p:sp>
      <p:graphicFrame>
        <p:nvGraphicFramePr>
          <p:cNvPr id="4" name="Tabla 3">
            <a:extLst>
              <a:ext uri="{FF2B5EF4-FFF2-40B4-BE49-F238E27FC236}">
                <a16:creationId xmlns:a16="http://schemas.microsoft.com/office/drawing/2014/main" id="{53470A55-3F12-644E-0869-6497E0CDFC13}"/>
              </a:ext>
            </a:extLst>
          </p:cNvPr>
          <p:cNvGraphicFramePr>
            <a:graphicFrameLocks noGrp="1"/>
          </p:cNvGraphicFramePr>
          <p:nvPr>
            <p:extLst>
              <p:ext uri="{D42A27DB-BD31-4B8C-83A1-F6EECF244321}">
                <p14:modId xmlns:p14="http://schemas.microsoft.com/office/powerpoint/2010/main" val="4136521930"/>
              </p:ext>
            </p:extLst>
          </p:nvPr>
        </p:nvGraphicFramePr>
        <p:xfrm>
          <a:off x="1455108" y="2002790"/>
          <a:ext cx="6096000" cy="156464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3291690692"/>
                    </a:ext>
                  </a:extLst>
                </a:gridCol>
                <a:gridCol w="2032000">
                  <a:extLst>
                    <a:ext uri="{9D8B030D-6E8A-4147-A177-3AD203B41FA5}">
                      <a16:colId xmlns:a16="http://schemas.microsoft.com/office/drawing/2014/main" val="583973452"/>
                    </a:ext>
                  </a:extLst>
                </a:gridCol>
                <a:gridCol w="2032000">
                  <a:extLst>
                    <a:ext uri="{9D8B030D-6E8A-4147-A177-3AD203B41FA5}">
                      <a16:colId xmlns:a16="http://schemas.microsoft.com/office/drawing/2014/main" val="3544436220"/>
                    </a:ext>
                  </a:extLst>
                </a:gridCol>
              </a:tblGrid>
              <a:tr h="0">
                <a:tc>
                  <a:txBody>
                    <a:bodyPr/>
                    <a:lstStyle/>
                    <a:p>
                      <a:r>
                        <a:rPr lang="en-GB" sz="1400" noProof="0" dirty="0"/>
                        <a:t>Criteria</a:t>
                      </a:r>
                    </a:p>
                  </a:txBody>
                  <a:tcPr/>
                </a:tc>
                <a:tc>
                  <a:txBody>
                    <a:bodyPr/>
                    <a:lstStyle/>
                    <a:p>
                      <a:pPr algn="ctr"/>
                      <a:r>
                        <a:rPr lang="en-GB" sz="1400" noProof="0" dirty="0"/>
                        <a:t>Join and Call</a:t>
                      </a:r>
                    </a:p>
                  </a:txBody>
                  <a:tcPr/>
                </a:tc>
                <a:tc>
                  <a:txBody>
                    <a:bodyPr/>
                    <a:lstStyle/>
                    <a:p>
                      <a:pPr algn="ctr"/>
                      <a:r>
                        <a:rPr lang="en-GB" sz="1400" noProof="0" dirty="0"/>
                        <a:t>Call and Join</a:t>
                      </a:r>
                    </a:p>
                  </a:txBody>
                  <a:tcPr/>
                </a:tc>
                <a:extLst>
                  <a:ext uri="{0D108BD9-81ED-4DB2-BD59-A6C34878D82A}">
                    <a16:rowId xmlns:a16="http://schemas.microsoft.com/office/drawing/2014/main" val="1516932962"/>
                  </a:ext>
                </a:extLst>
              </a:tr>
              <a:tr h="370840">
                <a:tc>
                  <a:txBody>
                    <a:bodyPr/>
                    <a:lstStyle/>
                    <a:p>
                      <a:r>
                        <a:rPr lang="en-GB" sz="1400" noProof="0" dirty="0"/>
                        <a:t>Sensitivity to detect transcripts</a:t>
                      </a:r>
                    </a:p>
                  </a:txBody>
                  <a:tcPr/>
                </a:tc>
                <a:tc>
                  <a:txBody>
                    <a:bodyPr/>
                    <a:lstStyle/>
                    <a:p>
                      <a:endParaRPr lang="es-ES" sz="1800" dirty="0"/>
                    </a:p>
                  </a:txBody>
                  <a:tcPr/>
                </a:tc>
                <a:tc>
                  <a:txBody>
                    <a:bodyPr/>
                    <a:lstStyle/>
                    <a:p>
                      <a:endParaRPr lang="es-ES" sz="1800" dirty="0"/>
                    </a:p>
                  </a:txBody>
                  <a:tcPr/>
                </a:tc>
                <a:extLst>
                  <a:ext uri="{0D108BD9-81ED-4DB2-BD59-A6C34878D82A}">
                    <a16:rowId xmlns:a16="http://schemas.microsoft.com/office/drawing/2014/main" val="1489765283"/>
                  </a:ext>
                </a:extLst>
              </a:tr>
              <a:tr h="370840">
                <a:tc>
                  <a:txBody>
                    <a:bodyPr/>
                    <a:lstStyle/>
                    <a:p>
                      <a:r>
                        <a:rPr lang="en-GB" sz="1400" noProof="0" dirty="0"/>
                        <a:t>Memory needs</a:t>
                      </a:r>
                    </a:p>
                  </a:txBody>
                  <a:tcPr/>
                </a:tc>
                <a:tc>
                  <a:txBody>
                    <a:bodyPr/>
                    <a:lstStyle/>
                    <a:p>
                      <a:endParaRPr lang="es-ES" sz="1800"/>
                    </a:p>
                  </a:txBody>
                  <a:tcPr/>
                </a:tc>
                <a:tc>
                  <a:txBody>
                    <a:bodyPr/>
                    <a:lstStyle/>
                    <a:p>
                      <a:endParaRPr lang="es-ES" sz="1800"/>
                    </a:p>
                  </a:txBody>
                  <a:tcPr/>
                </a:tc>
                <a:extLst>
                  <a:ext uri="{0D108BD9-81ED-4DB2-BD59-A6C34878D82A}">
                    <a16:rowId xmlns:a16="http://schemas.microsoft.com/office/drawing/2014/main" val="3673449678"/>
                  </a:ext>
                </a:extLst>
              </a:tr>
              <a:tr h="370840">
                <a:tc>
                  <a:txBody>
                    <a:bodyPr/>
                    <a:lstStyle/>
                    <a:p>
                      <a:r>
                        <a:rPr lang="en-GB" sz="1400" noProof="0" dirty="0"/>
                        <a:t>Easiness to scale up</a:t>
                      </a:r>
                    </a:p>
                  </a:txBody>
                  <a:tcPr/>
                </a:tc>
                <a:tc>
                  <a:txBody>
                    <a:bodyPr/>
                    <a:lstStyle/>
                    <a:p>
                      <a:endParaRPr lang="es-ES" sz="1800" dirty="0"/>
                    </a:p>
                  </a:txBody>
                  <a:tcPr/>
                </a:tc>
                <a:tc>
                  <a:txBody>
                    <a:bodyPr/>
                    <a:lstStyle/>
                    <a:p>
                      <a:endParaRPr lang="es-ES" sz="1800" dirty="0"/>
                    </a:p>
                  </a:txBody>
                  <a:tcPr/>
                </a:tc>
                <a:extLst>
                  <a:ext uri="{0D108BD9-81ED-4DB2-BD59-A6C34878D82A}">
                    <a16:rowId xmlns:a16="http://schemas.microsoft.com/office/drawing/2014/main" val="2635804557"/>
                  </a:ext>
                </a:extLst>
              </a:tr>
            </a:tbl>
          </a:graphicData>
        </a:graphic>
      </p:graphicFrame>
    </p:spTree>
    <p:extLst>
      <p:ext uri="{BB962C8B-B14F-4D97-AF65-F5344CB8AC3E}">
        <p14:creationId xmlns:p14="http://schemas.microsoft.com/office/powerpoint/2010/main" val="11115627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6A817E-EE21-B1D2-5C60-CA17F9FCE32A}"/>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58916AB5-2F80-32C5-FB9E-A5A752927716}"/>
              </a:ext>
            </a:extLst>
          </p:cNvPr>
          <p:cNvSpPr>
            <a:spLocks noGrp="1"/>
          </p:cNvSpPr>
          <p:nvPr>
            <p:ph type="sldNum" sz="quarter" idx="4"/>
          </p:nvPr>
        </p:nvSpPr>
        <p:spPr/>
        <p:txBody>
          <a:bodyPr/>
          <a:lstStyle/>
          <a:p>
            <a:fld id="{38FB3DE5-0BF2-9949-8E8E-62041A1EAFCC}" type="slidenum">
              <a:rPr lang="en-US" smtClean="0"/>
              <a:pPr/>
              <a:t>12</a:t>
            </a:fld>
            <a:endParaRPr lang="en-US"/>
          </a:p>
        </p:txBody>
      </p:sp>
      <p:sp>
        <p:nvSpPr>
          <p:cNvPr id="3" name="Título 2">
            <a:extLst>
              <a:ext uri="{FF2B5EF4-FFF2-40B4-BE49-F238E27FC236}">
                <a16:creationId xmlns:a16="http://schemas.microsoft.com/office/drawing/2014/main" id="{C18A3D6A-D087-D994-B19D-691BBDD2F525}"/>
              </a:ext>
            </a:extLst>
          </p:cNvPr>
          <p:cNvSpPr>
            <a:spLocks noGrp="1"/>
          </p:cNvSpPr>
          <p:nvPr>
            <p:ph type="title"/>
          </p:nvPr>
        </p:nvSpPr>
        <p:spPr/>
        <p:txBody>
          <a:bodyPr/>
          <a:lstStyle/>
          <a:p>
            <a:r>
              <a:rPr lang="es-ES" dirty="0" err="1"/>
              <a:t>How</a:t>
            </a:r>
            <a:r>
              <a:rPr lang="es-ES" dirty="0"/>
              <a:t> </a:t>
            </a:r>
            <a:r>
              <a:rPr lang="es-ES" dirty="0" err="1"/>
              <a:t>the</a:t>
            </a:r>
            <a:r>
              <a:rPr lang="es-ES" dirty="0"/>
              <a:t> </a:t>
            </a:r>
            <a:r>
              <a:rPr lang="es-ES" dirty="0" err="1"/>
              <a:t>two</a:t>
            </a:r>
            <a:r>
              <a:rPr lang="es-ES" dirty="0"/>
              <a:t> </a:t>
            </a:r>
            <a:r>
              <a:rPr lang="es-ES" dirty="0" err="1"/>
              <a:t>approaches</a:t>
            </a:r>
            <a:r>
              <a:rPr lang="es-ES" dirty="0"/>
              <a:t> </a:t>
            </a:r>
            <a:r>
              <a:rPr lang="es-ES" dirty="0" err="1"/>
              <a:t>may</a:t>
            </a:r>
            <a:r>
              <a:rPr lang="es-ES" dirty="0"/>
              <a:t> compare?</a:t>
            </a:r>
          </a:p>
        </p:txBody>
      </p:sp>
      <p:graphicFrame>
        <p:nvGraphicFramePr>
          <p:cNvPr id="4" name="Tabla 3">
            <a:extLst>
              <a:ext uri="{FF2B5EF4-FFF2-40B4-BE49-F238E27FC236}">
                <a16:creationId xmlns:a16="http://schemas.microsoft.com/office/drawing/2014/main" id="{89C0FB4F-F5F2-327E-B953-2D0F0C80F5F3}"/>
              </a:ext>
            </a:extLst>
          </p:cNvPr>
          <p:cNvGraphicFramePr>
            <a:graphicFrameLocks noGrp="1"/>
          </p:cNvGraphicFramePr>
          <p:nvPr>
            <p:extLst>
              <p:ext uri="{D42A27DB-BD31-4B8C-83A1-F6EECF244321}">
                <p14:modId xmlns:p14="http://schemas.microsoft.com/office/powerpoint/2010/main" val="598219521"/>
              </p:ext>
            </p:extLst>
          </p:nvPr>
        </p:nvGraphicFramePr>
        <p:xfrm>
          <a:off x="1455108" y="2002790"/>
          <a:ext cx="6096000" cy="156464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3291690692"/>
                    </a:ext>
                  </a:extLst>
                </a:gridCol>
                <a:gridCol w="2032000">
                  <a:extLst>
                    <a:ext uri="{9D8B030D-6E8A-4147-A177-3AD203B41FA5}">
                      <a16:colId xmlns:a16="http://schemas.microsoft.com/office/drawing/2014/main" val="583973452"/>
                    </a:ext>
                  </a:extLst>
                </a:gridCol>
                <a:gridCol w="2032000">
                  <a:extLst>
                    <a:ext uri="{9D8B030D-6E8A-4147-A177-3AD203B41FA5}">
                      <a16:colId xmlns:a16="http://schemas.microsoft.com/office/drawing/2014/main" val="3544436220"/>
                    </a:ext>
                  </a:extLst>
                </a:gridCol>
              </a:tblGrid>
              <a:tr h="0">
                <a:tc>
                  <a:txBody>
                    <a:bodyPr/>
                    <a:lstStyle/>
                    <a:p>
                      <a:r>
                        <a:rPr lang="en-GB" sz="1400" noProof="0" dirty="0"/>
                        <a:t>Criteria</a:t>
                      </a:r>
                    </a:p>
                  </a:txBody>
                  <a:tcPr/>
                </a:tc>
                <a:tc>
                  <a:txBody>
                    <a:bodyPr/>
                    <a:lstStyle/>
                    <a:p>
                      <a:pPr algn="ctr"/>
                      <a:r>
                        <a:rPr lang="en-GB" sz="1400" noProof="0" dirty="0"/>
                        <a:t>Join and Call</a:t>
                      </a:r>
                    </a:p>
                  </a:txBody>
                  <a:tcPr/>
                </a:tc>
                <a:tc>
                  <a:txBody>
                    <a:bodyPr/>
                    <a:lstStyle/>
                    <a:p>
                      <a:pPr algn="ctr"/>
                      <a:r>
                        <a:rPr lang="en-GB" sz="1400" noProof="0" dirty="0"/>
                        <a:t>Call and Join</a:t>
                      </a:r>
                    </a:p>
                  </a:txBody>
                  <a:tcPr/>
                </a:tc>
                <a:extLst>
                  <a:ext uri="{0D108BD9-81ED-4DB2-BD59-A6C34878D82A}">
                    <a16:rowId xmlns:a16="http://schemas.microsoft.com/office/drawing/2014/main" val="1516932962"/>
                  </a:ext>
                </a:extLst>
              </a:tr>
              <a:tr h="370840">
                <a:tc>
                  <a:txBody>
                    <a:bodyPr/>
                    <a:lstStyle/>
                    <a:p>
                      <a:r>
                        <a:rPr lang="en-GB" sz="1400" noProof="0" dirty="0"/>
                        <a:t>Sensitivity to detect transcripts</a:t>
                      </a:r>
                    </a:p>
                  </a:txBody>
                  <a:tcPr/>
                </a:tc>
                <a:tc>
                  <a:txBody>
                    <a:bodyPr/>
                    <a:lstStyle/>
                    <a:p>
                      <a:pPr algn="ctr"/>
                      <a:r>
                        <a:rPr lang="es-ES" sz="1400" dirty="0" err="1"/>
                        <a:t>Higher</a:t>
                      </a:r>
                      <a:endParaRPr lang="es-ES" sz="1400" dirty="0"/>
                    </a:p>
                  </a:txBody>
                  <a:tcPr/>
                </a:tc>
                <a:tc>
                  <a:txBody>
                    <a:bodyPr/>
                    <a:lstStyle/>
                    <a:p>
                      <a:pPr algn="ctr"/>
                      <a:r>
                        <a:rPr lang="es-ES" sz="1400" dirty="0" err="1"/>
                        <a:t>Lower</a:t>
                      </a:r>
                      <a:endParaRPr lang="es-ES" sz="1400" dirty="0"/>
                    </a:p>
                  </a:txBody>
                  <a:tcPr/>
                </a:tc>
                <a:extLst>
                  <a:ext uri="{0D108BD9-81ED-4DB2-BD59-A6C34878D82A}">
                    <a16:rowId xmlns:a16="http://schemas.microsoft.com/office/drawing/2014/main" val="1489765283"/>
                  </a:ext>
                </a:extLst>
              </a:tr>
              <a:tr h="370840">
                <a:tc>
                  <a:txBody>
                    <a:bodyPr/>
                    <a:lstStyle/>
                    <a:p>
                      <a:r>
                        <a:rPr lang="en-GB" sz="1400" noProof="0" dirty="0"/>
                        <a:t>Memory needs</a:t>
                      </a:r>
                    </a:p>
                  </a:txBody>
                  <a:tcPr/>
                </a:tc>
                <a:tc>
                  <a:txBody>
                    <a:bodyPr/>
                    <a:lstStyle/>
                    <a:p>
                      <a:pPr algn="ctr"/>
                      <a:endParaRPr lang="es-ES" sz="1800"/>
                    </a:p>
                  </a:txBody>
                  <a:tcPr/>
                </a:tc>
                <a:tc>
                  <a:txBody>
                    <a:bodyPr/>
                    <a:lstStyle/>
                    <a:p>
                      <a:pPr algn="ctr"/>
                      <a:endParaRPr lang="es-ES" sz="1800"/>
                    </a:p>
                  </a:txBody>
                  <a:tcPr/>
                </a:tc>
                <a:extLst>
                  <a:ext uri="{0D108BD9-81ED-4DB2-BD59-A6C34878D82A}">
                    <a16:rowId xmlns:a16="http://schemas.microsoft.com/office/drawing/2014/main" val="3673449678"/>
                  </a:ext>
                </a:extLst>
              </a:tr>
              <a:tr h="370840">
                <a:tc>
                  <a:txBody>
                    <a:bodyPr/>
                    <a:lstStyle/>
                    <a:p>
                      <a:r>
                        <a:rPr lang="en-GB" sz="1400" noProof="0" dirty="0"/>
                        <a:t>Easiness to scale up</a:t>
                      </a:r>
                    </a:p>
                  </a:txBody>
                  <a:tcPr/>
                </a:tc>
                <a:tc>
                  <a:txBody>
                    <a:bodyPr/>
                    <a:lstStyle/>
                    <a:p>
                      <a:pPr algn="ctr"/>
                      <a:endParaRPr lang="es-ES" sz="1800" dirty="0"/>
                    </a:p>
                  </a:txBody>
                  <a:tcPr/>
                </a:tc>
                <a:tc>
                  <a:txBody>
                    <a:bodyPr/>
                    <a:lstStyle/>
                    <a:p>
                      <a:pPr algn="ctr"/>
                      <a:endParaRPr lang="es-ES" sz="1800" dirty="0"/>
                    </a:p>
                  </a:txBody>
                  <a:tcPr/>
                </a:tc>
                <a:extLst>
                  <a:ext uri="{0D108BD9-81ED-4DB2-BD59-A6C34878D82A}">
                    <a16:rowId xmlns:a16="http://schemas.microsoft.com/office/drawing/2014/main" val="2635804557"/>
                  </a:ext>
                </a:extLst>
              </a:tr>
            </a:tbl>
          </a:graphicData>
        </a:graphic>
      </p:graphicFrame>
    </p:spTree>
    <p:extLst>
      <p:ext uri="{BB962C8B-B14F-4D97-AF65-F5344CB8AC3E}">
        <p14:creationId xmlns:p14="http://schemas.microsoft.com/office/powerpoint/2010/main" val="1711363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01C3E0-3B35-7CF6-40F2-DB09F4D31D46}"/>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2995FFC2-4062-F25B-7537-EC00F02F41CC}"/>
              </a:ext>
            </a:extLst>
          </p:cNvPr>
          <p:cNvSpPr>
            <a:spLocks noGrp="1"/>
          </p:cNvSpPr>
          <p:nvPr>
            <p:ph type="sldNum" sz="quarter" idx="4"/>
          </p:nvPr>
        </p:nvSpPr>
        <p:spPr/>
        <p:txBody>
          <a:bodyPr/>
          <a:lstStyle/>
          <a:p>
            <a:fld id="{38FB3DE5-0BF2-9949-8E8E-62041A1EAFCC}" type="slidenum">
              <a:rPr lang="en-US" smtClean="0"/>
              <a:pPr/>
              <a:t>13</a:t>
            </a:fld>
            <a:endParaRPr lang="en-US"/>
          </a:p>
        </p:txBody>
      </p:sp>
      <p:sp>
        <p:nvSpPr>
          <p:cNvPr id="3" name="Título 2">
            <a:extLst>
              <a:ext uri="{FF2B5EF4-FFF2-40B4-BE49-F238E27FC236}">
                <a16:creationId xmlns:a16="http://schemas.microsoft.com/office/drawing/2014/main" id="{CCB251CE-C461-C94A-79C5-4A883B52B9E4}"/>
              </a:ext>
            </a:extLst>
          </p:cNvPr>
          <p:cNvSpPr>
            <a:spLocks noGrp="1"/>
          </p:cNvSpPr>
          <p:nvPr>
            <p:ph type="title"/>
          </p:nvPr>
        </p:nvSpPr>
        <p:spPr/>
        <p:txBody>
          <a:bodyPr/>
          <a:lstStyle/>
          <a:p>
            <a:r>
              <a:rPr lang="es-ES" dirty="0" err="1"/>
              <a:t>How</a:t>
            </a:r>
            <a:r>
              <a:rPr lang="es-ES" dirty="0"/>
              <a:t> </a:t>
            </a:r>
            <a:r>
              <a:rPr lang="es-ES" dirty="0" err="1"/>
              <a:t>the</a:t>
            </a:r>
            <a:r>
              <a:rPr lang="es-ES" dirty="0"/>
              <a:t> </a:t>
            </a:r>
            <a:r>
              <a:rPr lang="es-ES" dirty="0" err="1"/>
              <a:t>two</a:t>
            </a:r>
            <a:r>
              <a:rPr lang="es-ES" dirty="0"/>
              <a:t> </a:t>
            </a:r>
            <a:r>
              <a:rPr lang="es-ES" dirty="0" err="1"/>
              <a:t>approaches</a:t>
            </a:r>
            <a:r>
              <a:rPr lang="es-ES" dirty="0"/>
              <a:t> </a:t>
            </a:r>
            <a:r>
              <a:rPr lang="es-ES" dirty="0" err="1"/>
              <a:t>may</a:t>
            </a:r>
            <a:r>
              <a:rPr lang="es-ES" dirty="0"/>
              <a:t> compare?</a:t>
            </a:r>
          </a:p>
        </p:txBody>
      </p:sp>
      <p:graphicFrame>
        <p:nvGraphicFramePr>
          <p:cNvPr id="4" name="Tabla 3">
            <a:extLst>
              <a:ext uri="{FF2B5EF4-FFF2-40B4-BE49-F238E27FC236}">
                <a16:creationId xmlns:a16="http://schemas.microsoft.com/office/drawing/2014/main" id="{3DB3A807-5C70-0745-5CFE-DE107732E157}"/>
              </a:ext>
            </a:extLst>
          </p:cNvPr>
          <p:cNvGraphicFramePr>
            <a:graphicFrameLocks noGrp="1"/>
          </p:cNvGraphicFramePr>
          <p:nvPr>
            <p:extLst>
              <p:ext uri="{D42A27DB-BD31-4B8C-83A1-F6EECF244321}">
                <p14:modId xmlns:p14="http://schemas.microsoft.com/office/powerpoint/2010/main" val="4089219476"/>
              </p:ext>
            </p:extLst>
          </p:nvPr>
        </p:nvGraphicFramePr>
        <p:xfrm>
          <a:off x="1455108" y="2002790"/>
          <a:ext cx="6096000" cy="156464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3291690692"/>
                    </a:ext>
                  </a:extLst>
                </a:gridCol>
                <a:gridCol w="2032000">
                  <a:extLst>
                    <a:ext uri="{9D8B030D-6E8A-4147-A177-3AD203B41FA5}">
                      <a16:colId xmlns:a16="http://schemas.microsoft.com/office/drawing/2014/main" val="583973452"/>
                    </a:ext>
                  </a:extLst>
                </a:gridCol>
                <a:gridCol w="2032000">
                  <a:extLst>
                    <a:ext uri="{9D8B030D-6E8A-4147-A177-3AD203B41FA5}">
                      <a16:colId xmlns:a16="http://schemas.microsoft.com/office/drawing/2014/main" val="3544436220"/>
                    </a:ext>
                  </a:extLst>
                </a:gridCol>
              </a:tblGrid>
              <a:tr h="0">
                <a:tc>
                  <a:txBody>
                    <a:bodyPr/>
                    <a:lstStyle/>
                    <a:p>
                      <a:r>
                        <a:rPr lang="en-GB" sz="1400" noProof="0" dirty="0"/>
                        <a:t>Criteria</a:t>
                      </a:r>
                    </a:p>
                  </a:txBody>
                  <a:tcPr/>
                </a:tc>
                <a:tc>
                  <a:txBody>
                    <a:bodyPr/>
                    <a:lstStyle/>
                    <a:p>
                      <a:pPr algn="ctr"/>
                      <a:r>
                        <a:rPr lang="en-GB" sz="1400" noProof="0" dirty="0"/>
                        <a:t>Join and Call</a:t>
                      </a:r>
                    </a:p>
                  </a:txBody>
                  <a:tcPr/>
                </a:tc>
                <a:tc>
                  <a:txBody>
                    <a:bodyPr/>
                    <a:lstStyle/>
                    <a:p>
                      <a:pPr algn="ctr"/>
                      <a:r>
                        <a:rPr lang="en-GB" sz="1400" noProof="0" dirty="0"/>
                        <a:t>Call and Join</a:t>
                      </a:r>
                    </a:p>
                  </a:txBody>
                  <a:tcPr/>
                </a:tc>
                <a:extLst>
                  <a:ext uri="{0D108BD9-81ED-4DB2-BD59-A6C34878D82A}">
                    <a16:rowId xmlns:a16="http://schemas.microsoft.com/office/drawing/2014/main" val="1516932962"/>
                  </a:ext>
                </a:extLst>
              </a:tr>
              <a:tr h="370840">
                <a:tc>
                  <a:txBody>
                    <a:bodyPr/>
                    <a:lstStyle/>
                    <a:p>
                      <a:r>
                        <a:rPr lang="en-GB" sz="1400" noProof="0" dirty="0"/>
                        <a:t>Sensitivity to detect transcripts</a:t>
                      </a:r>
                    </a:p>
                  </a:txBody>
                  <a:tcPr/>
                </a:tc>
                <a:tc>
                  <a:txBody>
                    <a:bodyPr/>
                    <a:lstStyle/>
                    <a:p>
                      <a:pPr algn="ctr"/>
                      <a:r>
                        <a:rPr lang="es-ES" sz="1400" dirty="0" err="1"/>
                        <a:t>Higher</a:t>
                      </a:r>
                      <a:endParaRPr lang="es-ES" sz="1400" dirty="0"/>
                    </a:p>
                  </a:txBody>
                  <a:tcPr/>
                </a:tc>
                <a:tc>
                  <a:txBody>
                    <a:bodyPr/>
                    <a:lstStyle/>
                    <a:p>
                      <a:pPr algn="ctr"/>
                      <a:r>
                        <a:rPr lang="es-ES" sz="1400" dirty="0" err="1"/>
                        <a:t>Lower</a:t>
                      </a:r>
                      <a:endParaRPr lang="es-ES" sz="1400" dirty="0"/>
                    </a:p>
                  </a:txBody>
                  <a:tcPr/>
                </a:tc>
                <a:extLst>
                  <a:ext uri="{0D108BD9-81ED-4DB2-BD59-A6C34878D82A}">
                    <a16:rowId xmlns:a16="http://schemas.microsoft.com/office/drawing/2014/main" val="1489765283"/>
                  </a:ext>
                </a:extLst>
              </a:tr>
              <a:tr h="370840">
                <a:tc>
                  <a:txBody>
                    <a:bodyPr/>
                    <a:lstStyle/>
                    <a:p>
                      <a:r>
                        <a:rPr lang="en-GB" sz="1400" noProof="0" dirty="0"/>
                        <a:t>Memory needs</a:t>
                      </a:r>
                    </a:p>
                  </a:txBody>
                  <a:tcPr/>
                </a:tc>
                <a:tc>
                  <a:txBody>
                    <a:bodyPr/>
                    <a:lstStyle/>
                    <a:p>
                      <a:pPr algn="ctr"/>
                      <a:r>
                        <a:rPr lang="es-ES" sz="1400" dirty="0" err="1"/>
                        <a:t>Higher</a:t>
                      </a:r>
                      <a:endParaRPr lang="es-ES" sz="1400" dirty="0"/>
                    </a:p>
                  </a:txBody>
                  <a:tcPr/>
                </a:tc>
                <a:tc>
                  <a:txBody>
                    <a:bodyPr/>
                    <a:lstStyle/>
                    <a:p>
                      <a:pPr algn="ctr"/>
                      <a:r>
                        <a:rPr lang="es-ES" sz="1400" dirty="0" err="1"/>
                        <a:t>Lower</a:t>
                      </a:r>
                      <a:endParaRPr lang="es-ES" sz="1400" dirty="0"/>
                    </a:p>
                  </a:txBody>
                  <a:tcPr/>
                </a:tc>
                <a:extLst>
                  <a:ext uri="{0D108BD9-81ED-4DB2-BD59-A6C34878D82A}">
                    <a16:rowId xmlns:a16="http://schemas.microsoft.com/office/drawing/2014/main" val="3673449678"/>
                  </a:ext>
                </a:extLst>
              </a:tr>
              <a:tr h="370840">
                <a:tc>
                  <a:txBody>
                    <a:bodyPr/>
                    <a:lstStyle/>
                    <a:p>
                      <a:r>
                        <a:rPr lang="en-GB" sz="1400" noProof="0" dirty="0"/>
                        <a:t>Easiness to scale up</a:t>
                      </a:r>
                    </a:p>
                  </a:txBody>
                  <a:tcPr/>
                </a:tc>
                <a:tc>
                  <a:txBody>
                    <a:bodyPr/>
                    <a:lstStyle/>
                    <a:p>
                      <a:pPr algn="ctr"/>
                      <a:endParaRPr lang="es-ES" sz="1800" dirty="0"/>
                    </a:p>
                  </a:txBody>
                  <a:tcPr/>
                </a:tc>
                <a:tc>
                  <a:txBody>
                    <a:bodyPr/>
                    <a:lstStyle/>
                    <a:p>
                      <a:pPr algn="ctr"/>
                      <a:endParaRPr lang="es-ES" sz="1800" dirty="0"/>
                    </a:p>
                  </a:txBody>
                  <a:tcPr/>
                </a:tc>
                <a:extLst>
                  <a:ext uri="{0D108BD9-81ED-4DB2-BD59-A6C34878D82A}">
                    <a16:rowId xmlns:a16="http://schemas.microsoft.com/office/drawing/2014/main" val="2635804557"/>
                  </a:ext>
                </a:extLst>
              </a:tr>
            </a:tbl>
          </a:graphicData>
        </a:graphic>
      </p:graphicFrame>
    </p:spTree>
    <p:extLst>
      <p:ext uri="{BB962C8B-B14F-4D97-AF65-F5344CB8AC3E}">
        <p14:creationId xmlns:p14="http://schemas.microsoft.com/office/powerpoint/2010/main" val="10162347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600FCD-2077-7567-0E92-1AC1448F5919}"/>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2B79A823-7488-D151-5AD9-AD2A4F581C92}"/>
              </a:ext>
            </a:extLst>
          </p:cNvPr>
          <p:cNvSpPr>
            <a:spLocks noGrp="1"/>
          </p:cNvSpPr>
          <p:nvPr>
            <p:ph type="sldNum" sz="quarter" idx="4"/>
          </p:nvPr>
        </p:nvSpPr>
        <p:spPr/>
        <p:txBody>
          <a:bodyPr/>
          <a:lstStyle/>
          <a:p>
            <a:fld id="{38FB3DE5-0BF2-9949-8E8E-62041A1EAFCC}" type="slidenum">
              <a:rPr lang="en-US" smtClean="0"/>
              <a:pPr/>
              <a:t>14</a:t>
            </a:fld>
            <a:endParaRPr lang="en-US"/>
          </a:p>
        </p:txBody>
      </p:sp>
      <p:sp>
        <p:nvSpPr>
          <p:cNvPr id="3" name="Título 2">
            <a:extLst>
              <a:ext uri="{FF2B5EF4-FFF2-40B4-BE49-F238E27FC236}">
                <a16:creationId xmlns:a16="http://schemas.microsoft.com/office/drawing/2014/main" id="{82A7AD59-9FF6-FB6A-8506-7BFF5E46E466}"/>
              </a:ext>
            </a:extLst>
          </p:cNvPr>
          <p:cNvSpPr>
            <a:spLocks noGrp="1"/>
          </p:cNvSpPr>
          <p:nvPr>
            <p:ph type="title"/>
          </p:nvPr>
        </p:nvSpPr>
        <p:spPr/>
        <p:txBody>
          <a:bodyPr/>
          <a:lstStyle/>
          <a:p>
            <a:r>
              <a:rPr lang="es-ES" dirty="0" err="1"/>
              <a:t>How</a:t>
            </a:r>
            <a:r>
              <a:rPr lang="es-ES" dirty="0"/>
              <a:t> </a:t>
            </a:r>
            <a:r>
              <a:rPr lang="es-ES" dirty="0" err="1"/>
              <a:t>the</a:t>
            </a:r>
            <a:r>
              <a:rPr lang="es-ES" dirty="0"/>
              <a:t> </a:t>
            </a:r>
            <a:r>
              <a:rPr lang="es-ES" dirty="0" err="1"/>
              <a:t>two</a:t>
            </a:r>
            <a:r>
              <a:rPr lang="es-ES" dirty="0"/>
              <a:t> </a:t>
            </a:r>
            <a:r>
              <a:rPr lang="es-ES" dirty="0" err="1"/>
              <a:t>approaches</a:t>
            </a:r>
            <a:r>
              <a:rPr lang="es-ES" dirty="0"/>
              <a:t> </a:t>
            </a:r>
            <a:r>
              <a:rPr lang="es-ES" dirty="0" err="1"/>
              <a:t>may</a:t>
            </a:r>
            <a:r>
              <a:rPr lang="es-ES" dirty="0"/>
              <a:t> compare?</a:t>
            </a:r>
          </a:p>
        </p:txBody>
      </p:sp>
      <p:graphicFrame>
        <p:nvGraphicFramePr>
          <p:cNvPr id="4" name="Tabla 3">
            <a:extLst>
              <a:ext uri="{FF2B5EF4-FFF2-40B4-BE49-F238E27FC236}">
                <a16:creationId xmlns:a16="http://schemas.microsoft.com/office/drawing/2014/main" id="{413BC933-1A5B-020C-2053-4150AE50FCC5}"/>
              </a:ext>
            </a:extLst>
          </p:cNvPr>
          <p:cNvGraphicFramePr>
            <a:graphicFrameLocks noGrp="1"/>
          </p:cNvGraphicFramePr>
          <p:nvPr>
            <p:extLst>
              <p:ext uri="{D42A27DB-BD31-4B8C-83A1-F6EECF244321}">
                <p14:modId xmlns:p14="http://schemas.microsoft.com/office/powerpoint/2010/main" val="3649028207"/>
              </p:ext>
            </p:extLst>
          </p:nvPr>
        </p:nvGraphicFramePr>
        <p:xfrm>
          <a:off x="1455108" y="2002790"/>
          <a:ext cx="6096000" cy="156464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3291690692"/>
                    </a:ext>
                  </a:extLst>
                </a:gridCol>
                <a:gridCol w="2032000">
                  <a:extLst>
                    <a:ext uri="{9D8B030D-6E8A-4147-A177-3AD203B41FA5}">
                      <a16:colId xmlns:a16="http://schemas.microsoft.com/office/drawing/2014/main" val="583973452"/>
                    </a:ext>
                  </a:extLst>
                </a:gridCol>
                <a:gridCol w="2032000">
                  <a:extLst>
                    <a:ext uri="{9D8B030D-6E8A-4147-A177-3AD203B41FA5}">
                      <a16:colId xmlns:a16="http://schemas.microsoft.com/office/drawing/2014/main" val="3544436220"/>
                    </a:ext>
                  </a:extLst>
                </a:gridCol>
              </a:tblGrid>
              <a:tr h="0">
                <a:tc>
                  <a:txBody>
                    <a:bodyPr/>
                    <a:lstStyle/>
                    <a:p>
                      <a:r>
                        <a:rPr lang="en-GB" sz="1400" noProof="0" dirty="0"/>
                        <a:t>Criteria</a:t>
                      </a:r>
                    </a:p>
                  </a:txBody>
                  <a:tcPr/>
                </a:tc>
                <a:tc>
                  <a:txBody>
                    <a:bodyPr/>
                    <a:lstStyle/>
                    <a:p>
                      <a:pPr algn="ctr"/>
                      <a:r>
                        <a:rPr lang="en-GB" sz="1400" noProof="0" dirty="0"/>
                        <a:t>Join and Call</a:t>
                      </a:r>
                    </a:p>
                  </a:txBody>
                  <a:tcPr/>
                </a:tc>
                <a:tc>
                  <a:txBody>
                    <a:bodyPr/>
                    <a:lstStyle/>
                    <a:p>
                      <a:pPr algn="ctr"/>
                      <a:r>
                        <a:rPr lang="en-GB" sz="1400" noProof="0" dirty="0"/>
                        <a:t>Call and Join</a:t>
                      </a:r>
                    </a:p>
                  </a:txBody>
                  <a:tcPr/>
                </a:tc>
                <a:extLst>
                  <a:ext uri="{0D108BD9-81ED-4DB2-BD59-A6C34878D82A}">
                    <a16:rowId xmlns:a16="http://schemas.microsoft.com/office/drawing/2014/main" val="1516932962"/>
                  </a:ext>
                </a:extLst>
              </a:tr>
              <a:tr h="370840">
                <a:tc>
                  <a:txBody>
                    <a:bodyPr/>
                    <a:lstStyle/>
                    <a:p>
                      <a:r>
                        <a:rPr lang="en-GB" sz="1400" noProof="0" dirty="0"/>
                        <a:t>Sensitivity to detect transcripts</a:t>
                      </a:r>
                    </a:p>
                  </a:txBody>
                  <a:tcPr/>
                </a:tc>
                <a:tc>
                  <a:txBody>
                    <a:bodyPr/>
                    <a:lstStyle/>
                    <a:p>
                      <a:pPr algn="ctr"/>
                      <a:r>
                        <a:rPr lang="es-ES" sz="1400" dirty="0" err="1"/>
                        <a:t>Higher</a:t>
                      </a:r>
                      <a:endParaRPr lang="es-ES" sz="1400" dirty="0"/>
                    </a:p>
                  </a:txBody>
                  <a:tcPr/>
                </a:tc>
                <a:tc>
                  <a:txBody>
                    <a:bodyPr/>
                    <a:lstStyle/>
                    <a:p>
                      <a:pPr algn="ctr"/>
                      <a:r>
                        <a:rPr lang="es-ES" sz="1400" dirty="0" err="1"/>
                        <a:t>Lower</a:t>
                      </a:r>
                      <a:endParaRPr lang="es-ES" sz="1400" dirty="0"/>
                    </a:p>
                  </a:txBody>
                  <a:tcPr/>
                </a:tc>
                <a:extLst>
                  <a:ext uri="{0D108BD9-81ED-4DB2-BD59-A6C34878D82A}">
                    <a16:rowId xmlns:a16="http://schemas.microsoft.com/office/drawing/2014/main" val="1489765283"/>
                  </a:ext>
                </a:extLst>
              </a:tr>
              <a:tr h="370840">
                <a:tc>
                  <a:txBody>
                    <a:bodyPr/>
                    <a:lstStyle/>
                    <a:p>
                      <a:r>
                        <a:rPr lang="en-GB" sz="1400" noProof="0" dirty="0"/>
                        <a:t>Memory needs</a:t>
                      </a:r>
                    </a:p>
                  </a:txBody>
                  <a:tcPr/>
                </a:tc>
                <a:tc>
                  <a:txBody>
                    <a:bodyPr/>
                    <a:lstStyle/>
                    <a:p>
                      <a:pPr algn="ctr"/>
                      <a:r>
                        <a:rPr lang="es-ES" sz="1400" dirty="0" err="1"/>
                        <a:t>Higher</a:t>
                      </a:r>
                      <a:endParaRPr lang="es-ES" sz="1400" dirty="0"/>
                    </a:p>
                  </a:txBody>
                  <a:tcPr/>
                </a:tc>
                <a:tc>
                  <a:txBody>
                    <a:bodyPr/>
                    <a:lstStyle/>
                    <a:p>
                      <a:pPr algn="ctr"/>
                      <a:r>
                        <a:rPr lang="es-ES" sz="1400" dirty="0" err="1"/>
                        <a:t>Lower</a:t>
                      </a:r>
                      <a:endParaRPr lang="es-ES" sz="1400" dirty="0"/>
                    </a:p>
                  </a:txBody>
                  <a:tcPr/>
                </a:tc>
                <a:extLst>
                  <a:ext uri="{0D108BD9-81ED-4DB2-BD59-A6C34878D82A}">
                    <a16:rowId xmlns:a16="http://schemas.microsoft.com/office/drawing/2014/main" val="3673449678"/>
                  </a:ext>
                </a:extLst>
              </a:tr>
              <a:tr h="370840">
                <a:tc>
                  <a:txBody>
                    <a:bodyPr/>
                    <a:lstStyle/>
                    <a:p>
                      <a:r>
                        <a:rPr lang="en-GB" sz="1400" noProof="0" dirty="0"/>
                        <a:t>Easiness to scale up</a:t>
                      </a:r>
                    </a:p>
                  </a:txBody>
                  <a:tcPr/>
                </a:tc>
                <a:tc>
                  <a:txBody>
                    <a:bodyPr/>
                    <a:lstStyle/>
                    <a:p>
                      <a:pPr algn="ctr"/>
                      <a:r>
                        <a:rPr lang="es-ES" sz="1400" dirty="0" err="1"/>
                        <a:t>Lower</a:t>
                      </a:r>
                      <a:endParaRPr lang="es-ES" sz="1400" dirty="0"/>
                    </a:p>
                  </a:txBody>
                  <a:tcPr/>
                </a:tc>
                <a:tc>
                  <a:txBody>
                    <a:bodyPr/>
                    <a:lstStyle/>
                    <a:p>
                      <a:pPr algn="ctr"/>
                      <a:r>
                        <a:rPr lang="es-ES" sz="1400" dirty="0" err="1"/>
                        <a:t>Higher</a:t>
                      </a:r>
                      <a:endParaRPr lang="es-ES" sz="1400" dirty="0"/>
                    </a:p>
                  </a:txBody>
                  <a:tcPr/>
                </a:tc>
                <a:extLst>
                  <a:ext uri="{0D108BD9-81ED-4DB2-BD59-A6C34878D82A}">
                    <a16:rowId xmlns:a16="http://schemas.microsoft.com/office/drawing/2014/main" val="2635804557"/>
                  </a:ext>
                </a:extLst>
              </a:tr>
            </a:tbl>
          </a:graphicData>
        </a:graphic>
      </p:graphicFrame>
    </p:spTree>
    <p:extLst>
      <p:ext uri="{BB962C8B-B14F-4D97-AF65-F5344CB8AC3E}">
        <p14:creationId xmlns:p14="http://schemas.microsoft.com/office/powerpoint/2010/main" val="20801373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3FFF017D-9BC1-9BA3-29E5-D6CF359F40CA}"/>
              </a:ext>
            </a:extLst>
          </p:cNvPr>
          <p:cNvSpPr>
            <a:spLocks noGrp="1"/>
          </p:cNvSpPr>
          <p:nvPr>
            <p:ph type="sldNum" sz="quarter" idx="4"/>
          </p:nvPr>
        </p:nvSpPr>
        <p:spPr/>
        <p:txBody>
          <a:bodyPr/>
          <a:lstStyle/>
          <a:p>
            <a:fld id="{38FB3DE5-0BF2-9949-8E8E-62041A1EAFCC}" type="slidenum">
              <a:rPr lang="en-US" smtClean="0"/>
              <a:pPr/>
              <a:t>15</a:t>
            </a:fld>
            <a:endParaRPr lang="en-US"/>
          </a:p>
        </p:txBody>
      </p:sp>
      <p:sp>
        <p:nvSpPr>
          <p:cNvPr id="3" name="Título 2">
            <a:extLst>
              <a:ext uri="{FF2B5EF4-FFF2-40B4-BE49-F238E27FC236}">
                <a16:creationId xmlns:a16="http://schemas.microsoft.com/office/drawing/2014/main" id="{9386DF8A-A2AC-D8CB-03A1-0E851708C1BD}"/>
              </a:ext>
            </a:extLst>
          </p:cNvPr>
          <p:cNvSpPr>
            <a:spLocks noGrp="1"/>
          </p:cNvSpPr>
          <p:nvPr>
            <p:ph type="title"/>
          </p:nvPr>
        </p:nvSpPr>
        <p:spPr/>
        <p:txBody>
          <a:bodyPr/>
          <a:lstStyle/>
          <a:p>
            <a:r>
              <a:rPr lang="es-ES" dirty="0" err="1"/>
              <a:t>Comparing</a:t>
            </a:r>
            <a:r>
              <a:rPr lang="es-ES" dirty="0"/>
              <a:t> </a:t>
            </a:r>
            <a:r>
              <a:rPr lang="es-ES" dirty="0" err="1">
                <a:latin typeface="Open Sans"/>
                <a:ea typeface="Open Sans"/>
                <a:cs typeface="Open Sans"/>
                <a:sym typeface="Open Sans"/>
              </a:rPr>
              <a:t>Join&amp;Call</a:t>
            </a:r>
            <a:r>
              <a:rPr lang="es-ES" dirty="0">
                <a:latin typeface="Open Sans"/>
                <a:ea typeface="Open Sans"/>
                <a:cs typeface="Open Sans"/>
                <a:sym typeface="Open Sans"/>
              </a:rPr>
              <a:t> vs. </a:t>
            </a:r>
            <a:r>
              <a:rPr lang="es-ES" dirty="0" err="1">
                <a:latin typeface="Open Sans"/>
                <a:ea typeface="Open Sans"/>
                <a:cs typeface="Open Sans"/>
                <a:sym typeface="Open Sans"/>
              </a:rPr>
              <a:t>Call&amp;Join</a:t>
            </a:r>
            <a:r>
              <a:rPr lang="es-ES" dirty="0">
                <a:latin typeface="Open Sans"/>
                <a:ea typeface="Open Sans"/>
                <a:cs typeface="Open Sans"/>
                <a:sym typeface="Open Sans"/>
              </a:rPr>
              <a:t> </a:t>
            </a:r>
            <a:endParaRPr lang="es-ES" dirty="0"/>
          </a:p>
        </p:txBody>
      </p:sp>
      <p:pic>
        <p:nvPicPr>
          <p:cNvPr id="4" name="Google Shape;175;p18">
            <a:extLst>
              <a:ext uri="{FF2B5EF4-FFF2-40B4-BE49-F238E27FC236}">
                <a16:creationId xmlns:a16="http://schemas.microsoft.com/office/drawing/2014/main" id="{076644AC-15AA-DE72-34C9-90F9E590EED8}"/>
              </a:ext>
            </a:extLst>
          </p:cNvPr>
          <p:cNvPicPr preferRelativeResize="0"/>
          <p:nvPr/>
        </p:nvPicPr>
        <p:blipFill>
          <a:blip r:embed="rId2">
            <a:alphaModFix/>
          </a:blip>
          <a:srcRect b="70773"/>
          <a:stretch/>
        </p:blipFill>
        <p:spPr>
          <a:xfrm>
            <a:off x="936813" y="1978111"/>
            <a:ext cx="7061300" cy="1196412"/>
          </a:xfrm>
          <a:prstGeom prst="rect">
            <a:avLst/>
          </a:prstGeom>
          <a:noFill/>
          <a:ln>
            <a:noFill/>
          </a:ln>
        </p:spPr>
      </p:pic>
      <p:pic>
        <p:nvPicPr>
          <p:cNvPr id="5" name="Google Shape;175;p18">
            <a:extLst>
              <a:ext uri="{FF2B5EF4-FFF2-40B4-BE49-F238E27FC236}">
                <a16:creationId xmlns:a16="http://schemas.microsoft.com/office/drawing/2014/main" id="{6EFC41CB-77AF-AF7F-0074-81E668AC726D}"/>
              </a:ext>
            </a:extLst>
          </p:cNvPr>
          <p:cNvPicPr preferRelativeResize="0"/>
          <p:nvPr/>
        </p:nvPicPr>
        <p:blipFill>
          <a:blip r:embed="rId2">
            <a:alphaModFix/>
          </a:blip>
          <a:srcRect l="55431" t="29356" b="41416"/>
          <a:stretch/>
        </p:blipFill>
        <p:spPr>
          <a:xfrm>
            <a:off x="4850954" y="2048596"/>
            <a:ext cx="3147159" cy="1196411"/>
          </a:xfrm>
          <a:prstGeom prst="rect">
            <a:avLst/>
          </a:prstGeom>
          <a:noFill/>
          <a:ln>
            <a:noFill/>
          </a:ln>
        </p:spPr>
      </p:pic>
      <p:pic>
        <p:nvPicPr>
          <p:cNvPr id="6" name="Google Shape;175;p18">
            <a:extLst>
              <a:ext uri="{FF2B5EF4-FFF2-40B4-BE49-F238E27FC236}">
                <a16:creationId xmlns:a16="http://schemas.microsoft.com/office/drawing/2014/main" id="{4C67121E-5ABC-A8F7-078D-A3EDE8ABD031}"/>
              </a:ext>
            </a:extLst>
          </p:cNvPr>
          <p:cNvPicPr preferRelativeResize="0"/>
          <p:nvPr/>
        </p:nvPicPr>
        <p:blipFill>
          <a:blip r:embed="rId2">
            <a:alphaModFix/>
          </a:blip>
          <a:srcRect l="-909" t="83206" r="22467" b="2181"/>
          <a:stretch/>
        </p:blipFill>
        <p:spPr>
          <a:xfrm>
            <a:off x="850674" y="3117182"/>
            <a:ext cx="5539044" cy="598155"/>
          </a:xfrm>
          <a:prstGeom prst="rect">
            <a:avLst/>
          </a:prstGeom>
          <a:noFill/>
          <a:ln>
            <a:noFill/>
          </a:ln>
        </p:spPr>
      </p:pic>
      <p:grpSp>
        <p:nvGrpSpPr>
          <p:cNvPr id="7" name="Grupo 6">
            <a:extLst>
              <a:ext uri="{FF2B5EF4-FFF2-40B4-BE49-F238E27FC236}">
                <a16:creationId xmlns:a16="http://schemas.microsoft.com/office/drawing/2014/main" id="{221E6DF8-563B-A0CE-2B87-82C7B20108FF}"/>
              </a:ext>
            </a:extLst>
          </p:cNvPr>
          <p:cNvGrpSpPr/>
          <p:nvPr/>
        </p:nvGrpSpPr>
        <p:grpSpPr>
          <a:xfrm>
            <a:off x="1832464" y="2083501"/>
            <a:ext cx="1787732" cy="128187"/>
            <a:chOff x="1897376" y="738359"/>
            <a:chExt cx="1787732" cy="128187"/>
          </a:xfrm>
        </p:grpSpPr>
        <p:sp>
          <p:nvSpPr>
            <p:cNvPr id="8" name="Flecha abajo 7">
              <a:extLst>
                <a:ext uri="{FF2B5EF4-FFF2-40B4-BE49-F238E27FC236}">
                  <a16:creationId xmlns:a16="http://schemas.microsoft.com/office/drawing/2014/main" id="{5284E38A-882F-6A68-C5F2-B9334C1C331D}"/>
                </a:ext>
              </a:extLst>
            </p:cNvPr>
            <p:cNvSpPr/>
            <p:nvPr/>
          </p:nvSpPr>
          <p:spPr>
            <a:xfrm>
              <a:off x="1897376" y="738359"/>
              <a:ext cx="179462" cy="128187"/>
            </a:xfrm>
            <a:prstGeom prst="down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Flecha abajo 8">
              <a:extLst>
                <a:ext uri="{FF2B5EF4-FFF2-40B4-BE49-F238E27FC236}">
                  <a16:creationId xmlns:a16="http://schemas.microsoft.com/office/drawing/2014/main" id="{756BB060-F6A8-F49B-B4D3-E38297958613}"/>
                </a:ext>
              </a:extLst>
            </p:cNvPr>
            <p:cNvSpPr/>
            <p:nvPr/>
          </p:nvSpPr>
          <p:spPr>
            <a:xfrm>
              <a:off x="3505646" y="738359"/>
              <a:ext cx="179462" cy="128187"/>
            </a:xfrm>
            <a:prstGeom prst="down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grpSp>
      <p:sp>
        <p:nvSpPr>
          <p:cNvPr id="10" name="Google Shape;181;p18">
            <a:extLst>
              <a:ext uri="{FF2B5EF4-FFF2-40B4-BE49-F238E27FC236}">
                <a16:creationId xmlns:a16="http://schemas.microsoft.com/office/drawing/2014/main" id="{B3932461-8C3C-3A67-A5F1-DB411910EA89}"/>
              </a:ext>
            </a:extLst>
          </p:cNvPr>
          <p:cNvSpPr txBox="1"/>
          <p:nvPr/>
        </p:nvSpPr>
        <p:spPr>
          <a:xfrm>
            <a:off x="1230085" y="4355440"/>
            <a:ext cx="7021286" cy="307777"/>
          </a:xfrm>
          <a:prstGeom prst="rect">
            <a:avLst/>
          </a:prstGeom>
          <a:solidFill>
            <a:srgbClr val="FDC659"/>
          </a:solidFill>
        </p:spPr>
        <p:txBody>
          <a:bodyPr wrap="square" rtlCol="0">
            <a:spAutoFit/>
          </a:bodyPr>
          <a:lstStyle>
            <a:defPPr marR="0" lvl="0" algn="l" rtl="0">
              <a:lnSpc>
                <a:spcPct val="100000"/>
              </a:lnSpc>
              <a:spcBef>
                <a:spcPts val="0"/>
              </a:spcBef>
              <a:spcAft>
                <a:spcPts val="0"/>
              </a:spcAft>
              <a:defRPr/>
            </a:defPPr>
            <a:lvl1pPr algn="ctr">
              <a:defRPr>
                <a:solidFill>
                  <a:schemeClr val="bg2"/>
                </a:solidFill>
                <a:latin typeface="+mj-lt"/>
                <a:cs typeface="Arial" panose="020B0604020202020204" pitchFamily="34" charset="0"/>
              </a:defRPr>
            </a:lvl1pPr>
          </a:lstStyle>
          <a:p>
            <a:r>
              <a:rPr lang="es-ES" sz="1400" dirty="0" err="1">
                <a:solidFill>
                  <a:schemeClr val="tx1"/>
                </a:solidFill>
                <a:sym typeface="Open Sans"/>
              </a:rPr>
              <a:t>Results</a:t>
            </a:r>
            <a:r>
              <a:rPr lang="es-ES" sz="1400" dirty="0">
                <a:solidFill>
                  <a:schemeClr val="tx1"/>
                </a:solidFill>
                <a:sym typeface="Open Sans"/>
              </a:rPr>
              <a:t> </a:t>
            </a:r>
            <a:r>
              <a:rPr lang="es-ES" sz="1400" dirty="0" err="1">
                <a:solidFill>
                  <a:schemeClr val="tx1"/>
                </a:solidFill>
                <a:sym typeface="Open Sans"/>
              </a:rPr>
              <a:t>depend</a:t>
            </a:r>
            <a:r>
              <a:rPr lang="es-ES" sz="1400" dirty="0">
                <a:solidFill>
                  <a:schemeClr val="tx1"/>
                </a:solidFill>
                <a:sym typeface="Open Sans"/>
              </a:rPr>
              <a:t> </a:t>
            </a:r>
            <a:r>
              <a:rPr lang="es-ES" sz="1400" dirty="0" err="1">
                <a:solidFill>
                  <a:schemeClr val="tx1"/>
                </a:solidFill>
                <a:sym typeface="Open Sans"/>
              </a:rPr>
              <a:t>of</a:t>
            </a:r>
            <a:r>
              <a:rPr lang="es-ES" sz="1400" dirty="0">
                <a:solidFill>
                  <a:schemeClr val="tx1"/>
                </a:solidFill>
                <a:sym typeface="Open Sans"/>
              </a:rPr>
              <a:t> </a:t>
            </a:r>
            <a:r>
              <a:rPr lang="es-ES" sz="1400" dirty="0" err="1">
                <a:solidFill>
                  <a:schemeClr val="tx1"/>
                </a:solidFill>
                <a:sym typeface="Open Sans"/>
              </a:rPr>
              <a:t>the</a:t>
            </a:r>
            <a:r>
              <a:rPr lang="es-ES" sz="1400" dirty="0">
                <a:solidFill>
                  <a:schemeClr val="tx1"/>
                </a:solidFill>
                <a:sym typeface="Open Sans"/>
              </a:rPr>
              <a:t> </a:t>
            </a:r>
            <a:r>
              <a:rPr lang="es-ES" sz="1400" dirty="0" err="1">
                <a:solidFill>
                  <a:schemeClr val="tx1"/>
                </a:solidFill>
                <a:sym typeface="Open Sans"/>
              </a:rPr>
              <a:t>algorithm</a:t>
            </a:r>
            <a:r>
              <a:rPr lang="es-ES" sz="1400" dirty="0">
                <a:solidFill>
                  <a:schemeClr val="tx1"/>
                </a:solidFill>
                <a:sym typeface="Open Sans"/>
              </a:rPr>
              <a:t>, </a:t>
            </a:r>
            <a:r>
              <a:rPr lang="es-ES" sz="1400" dirty="0" err="1">
                <a:solidFill>
                  <a:schemeClr val="tx1"/>
                </a:solidFill>
                <a:sym typeface="Open Sans"/>
              </a:rPr>
              <a:t>with</a:t>
            </a:r>
            <a:r>
              <a:rPr lang="es-ES" sz="1400" dirty="0">
                <a:solidFill>
                  <a:schemeClr val="tx1"/>
                </a:solidFill>
                <a:sym typeface="Open Sans"/>
              </a:rPr>
              <a:t> </a:t>
            </a:r>
            <a:r>
              <a:rPr lang="es-ES" sz="1400" dirty="0" err="1">
                <a:solidFill>
                  <a:schemeClr val="tx1"/>
                </a:solidFill>
                <a:sym typeface="Open Sans"/>
              </a:rPr>
              <a:t>some</a:t>
            </a:r>
            <a:r>
              <a:rPr lang="es-ES" sz="1400" dirty="0">
                <a:solidFill>
                  <a:schemeClr val="tx1"/>
                </a:solidFill>
                <a:sym typeface="Open Sans"/>
              </a:rPr>
              <a:t> </a:t>
            </a:r>
            <a:r>
              <a:rPr lang="es-ES" sz="1400" dirty="0" err="1">
                <a:solidFill>
                  <a:schemeClr val="tx1"/>
                </a:solidFill>
                <a:sym typeface="Open Sans"/>
              </a:rPr>
              <a:t>of</a:t>
            </a:r>
            <a:r>
              <a:rPr lang="es-ES" sz="1400" dirty="0">
                <a:solidFill>
                  <a:schemeClr val="tx1"/>
                </a:solidFill>
                <a:sym typeface="Open Sans"/>
              </a:rPr>
              <a:t> </a:t>
            </a:r>
            <a:r>
              <a:rPr lang="es-ES" sz="1400" dirty="0" err="1">
                <a:solidFill>
                  <a:schemeClr val="tx1"/>
                </a:solidFill>
                <a:sym typeface="Open Sans"/>
              </a:rPr>
              <a:t>the</a:t>
            </a:r>
            <a:r>
              <a:rPr lang="es-ES" sz="1400" dirty="0">
                <a:solidFill>
                  <a:schemeClr val="tx1"/>
                </a:solidFill>
                <a:sym typeface="Open Sans"/>
              </a:rPr>
              <a:t> </a:t>
            </a:r>
            <a:r>
              <a:rPr lang="es-ES" sz="1400" dirty="0" err="1">
                <a:solidFill>
                  <a:schemeClr val="tx1"/>
                </a:solidFill>
                <a:sym typeface="Open Sans"/>
              </a:rPr>
              <a:t>loosing</a:t>
            </a:r>
            <a:r>
              <a:rPr lang="es-ES" sz="1400" dirty="0">
                <a:solidFill>
                  <a:schemeClr val="tx1"/>
                </a:solidFill>
                <a:sym typeface="Open Sans"/>
              </a:rPr>
              <a:t> </a:t>
            </a:r>
            <a:r>
              <a:rPr lang="es-ES" sz="1400" dirty="0" err="1">
                <a:solidFill>
                  <a:schemeClr val="tx1"/>
                </a:solidFill>
                <a:sym typeface="Open Sans"/>
              </a:rPr>
              <a:t>isoforms</a:t>
            </a:r>
            <a:r>
              <a:rPr lang="es-ES" sz="1400" dirty="0">
                <a:solidFill>
                  <a:schemeClr val="tx1"/>
                </a:solidFill>
                <a:sym typeface="Open Sans"/>
              </a:rPr>
              <a:t> </a:t>
            </a:r>
            <a:r>
              <a:rPr lang="es-ES" sz="1400" dirty="0" err="1">
                <a:solidFill>
                  <a:schemeClr val="tx1"/>
                </a:solidFill>
                <a:sym typeface="Open Sans"/>
              </a:rPr>
              <a:t>with</a:t>
            </a:r>
            <a:r>
              <a:rPr lang="es-ES" sz="1400" dirty="0">
                <a:solidFill>
                  <a:schemeClr val="tx1"/>
                </a:solidFill>
                <a:sym typeface="Open Sans"/>
              </a:rPr>
              <a:t> more data</a:t>
            </a:r>
            <a:endParaRPr sz="1400" dirty="0">
              <a:solidFill>
                <a:schemeClr val="tx1"/>
              </a:solidFill>
              <a:sym typeface="Open Sans"/>
            </a:endParaRPr>
          </a:p>
        </p:txBody>
      </p:sp>
      <p:sp>
        <p:nvSpPr>
          <p:cNvPr id="11" name="Google Shape;179;p20">
            <a:extLst>
              <a:ext uri="{FF2B5EF4-FFF2-40B4-BE49-F238E27FC236}">
                <a16:creationId xmlns:a16="http://schemas.microsoft.com/office/drawing/2014/main" id="{A999C686-7C9F-753D-DD79-4C806DFD7A69}"/>
              </a:ext>
            </a:extLst>
          </p:cNvPr>
          <p:cNvSpPr txBox="1"/>
          <p:nvPr/>
        </p:nvSpPr>
        <p:spPr>
          <a:xfrm>
            <a:off x="116546" y="822107"/>
            <a:ext cx="8693704" cy="526800"/>
          </a:xfrm>
          <a:prstGeom prst="rect">
            <a:avLst/>
          </a:prstGeom>
          <a:noFill/>
          <a:ln>
            <a:noFill/>
          </a:ln>
        </p:spPr>
        <p:txBody>
          <a:bodyPr spcFirstLastPara="1" wrap="square" lIns="91425" tIns="45700" rIns="91425" bIns="45700" anchor="b" anchorCtr="0">
            <a:noAutofit/>
          </a:bodyPr>
          <a:lstStyle/>
          <a:p>
            <a:pPr marL="0" lvl="0" indent="0" algn="l" rtl="0">
              <a:lnSpc>
                <a:spcPct val="150000"/>
              </a:lnSpc>
              <a:spcBef>
                <a:spcPts val="0"/>
              </a:spcBef>
              <a:spcAft>
                <a:spcPts val="0"/>
              </a:spcAft>
              <a:buNone/>
            </a:pPr>
            <a:r>
              <a:rPr lang="es-ES" sz="1600" dirty="0" err="1">
                <a:solidFill>
                  <a:srgbClr val="3B3B34"/>
                </a:solidFill>
                <a:latin typeface="Open Sans"/>
                <a:ea typeface="Open Sans"/>
                <a:cs typeface="Open Sans"/>
                <a:sym typeface="Open Sans"/>
              </a:rPr>
              <a:t>Number</a:t>
            </a:r>
            <a:r>
              <a:rPr lang="es-ES" sz="1600" dirty="0">
                <a:solidFill>
                  <a:srgbClr val="3B3B34"/>
                </a:solidFill>
                <a:latin typeface="Open Sans"/>
                <a:ea typeface="Open Sans"/>
                <a:cs typeface="Open Sans"/>
                <a:sym typeface="Open Sans"/>
              </a:rPr>
              <a:t> </a:t>
            </a:r>
            <a:r>
              <a:rPr lang="es-ES" sz="1600" dirty="0" err="1">
                <a:solidFill>
                  <a:srgbClr val="3B3B34"/>
                </a:solidFill>
                <a:latin typeface="Open Sans"/>
                <a:ea typeface="Open Sans"/>
                <a:cs typeface="Open Sans"/>
                <a:sym typeface="Open Sans"/>
              </a:rPr>
              <a:t>of</a:t>
            </a:r>
            <a:r>
              <a:rPr lang="es-ES" sz="1600" dirty="0">
                <a:solidFill>
                  <a:srgbClr val="3B3B34"/>
                </a:solidFill>
                <a:latin typeface="Open Sans"/>
                <a:ea typeface="Open Sans"/>
                <a:cs typeface="Open Sans"/>
                <a:sym typeface="Open Sans"/>
              </a:rPr>
              <a:t> </a:t>
            </a:r>
            <a:r>
              <a:rPr lang="es-ES" sz="1600" dirty="0" err="1">
                <a:solidFill>
                  <a:srgbClr val="3B3B34"/>
                </a:solidFill>
                <a:latin typeface="Open Sans"/>
                <a:ea typeface="Open Sans"/>
                <a:cs typeface="Open Sans"/>
                <a:sym typeface="Open Sans"/>
              </a:rPr>
              <a:t>isoforms</a:t>
            </a:r>
            <a:r>
              <a:rPr lang="es-ES" sz="1600" dirty="0">
                <a:solidFill>
                  <a:srgbClr val="3B3B34"/>
                </a:solidFill>
                <a:latin typeface="Open Sans"/>
                <a:ea typeface="Open Sans"/>
                <a:cs typeface="Open Sans"/>
                <a:sym typeface="Open Sans"/>
              </a:rPr>
              <a:t> </a:t>
            </a:r>
            <a:r>
              <a:rPr lang="es-ES" sz="1600" dirty="0" err="1">
                <a:solidFill>
                  <a:srgbClr val="3B3B34"/>
                </a:solidFill>
                <a:latin typeface="Open Sans"/>
                <a:ea typeface="Open Sans"/>
                <a:cs typeface="Open Sans"/>
                <a:sym typeface="Open Sans"/>
              </a:rPr>
              <a:t>identified</a:t>
            </a:r>
            <a:r>
              <a:rPr lang="es-ES" sz="1600" dirty="0">
                <a:solidFill>
                  <a:srgbClr val="3B3B34"/>
                </a:solidFill>
                <a:latin typeface="Open Sans"/>
                <a:ea typeface="Open Sans"/>
                <a:cs typeface="Open Sans"/>
                <a:sym typeface="Open Sans"/>
              </a:rPr>
              <a:t> </a:t>
            </a:r>
            <a:r>
              <a:rPr lang="es-ES" sz="1600" dirty="0" err="1">
                <a:solidFill>
                  <a:srgbClr val="3B3B34"/>
                </a:solidFill>
                <a:latin typeface="Open Sans"/>
                <a:ea typeface="Open Sans"/>
                <a:cs typeface="Open Sans"/>
                <a:sym typeface="Open Sans"/>
              </a:rPr>
              <a:t>by</a:t>
            </a:r>
            <a:r>
              <a:rPr lang="es-ES" sz="1600" dirty="0">
                <a:solidFill>
                  <a:srgbClr val="3B3B34"/>
                </a:solidFill>
                <a:latin typeface="Open Sans"/>
                <a:ea typeface="Open Sans"/>
                <a:cs typeface="Open Sans"/>
                <a:sym typeface="Open Sans"/>
              </a:rPr>
              <a:t> </a:t>
            </a:r>
            <a:r>
              <a:rPr lang="es-ES" sz="1600" dirty="0" err="1">
                <a:solidFill>
                  <a:srgbClr val="3B3B34"/>
                </a:solidFill>
                <a:latin typeface="Open Sans"/>
                <a:ea typeface="Open Sans"/>
                <a:cs typeface="Open Sans"/>
                <a:sym typeface="Open Sans"/>
              </a:rPr>
              <a:t>Join&amp;Call</a:t>
            </a:r>
            <a:r>
              <a:rPr lang="es-ES" sz="1600" dirty="0">
                <a:solidFill>
                  <a:srgbClr val="3B3B34"/>
                </a:solidFill>
                <a:latin typeface="Open Sans"/>
                <a:ea typeface="Open Sans"/>
                <a:cs typeface="Open Sans"/>
                <a:sym typeface="Open Sans"/>
              </a:rPr>
              <a:t>, </a:t>
            </a:r>
            <a:r>
              <a:rPr lang="es-ES" sz="1600" dirty="0" err="1">
                <a:solidFill>
                  <a:srgbClr val="3B3B34"/>
                </a:solidFill>
                <a:latin typeface="Open Sans"/>
                <a:ea typeface="Open Sans"/>
                <a:cs typeface="Open Sans"/>
                <a:sym typeface="Open Sans"/>
              </a:rPr>
              <a:t>Call&amp;Join</a:t>
            </a:r>
            <a:r>
              <a:rPr lang="es-ES" sz="1600" dirty="0">
                <a:solidFill>
                  <a:srgbClr val="3B3B34"/>
                </a:solidFill>
                <a:latin typeface="Open Sans"/>
                <a:ea typeface="Open Sans"/>
                <a:cs typeface="Open Sans"/>
                <a:sym typeface="Open Sans"/>
              </a:rPr>
              <a:t> and individual Mouse </a:t>
            </a:r>
            <a:r>
              <a:rPr lang="es-ES" sz="1600" dirty="0" err="1">
                <a:solidFill>
                  <a:srgbClr val="3B3B34"/>
                </a:solidFill>
                <a:latin typeface="Open Sans"/>
                <a:ea typeface="Open Sans"/>
                <a:cs typeface="Open Sans"/>
                <a:sym typeface="Open Sans"/>
              </a:rPr>
              <a:t>brain</a:t>
            </a:r>
            <a:r>
              <a:rPr lang="es-ES" sz="1600" dirty="0">
                <a:solidFill>
                  <a:srgbClr val="3B3B34"/>
                </a:solidFill>
                <a:latin typeface="Open Sans"/>
                <a:ea typeface="Open Sans"/>
                <a:cs typeface="Open Sans"/>
                <a:sym typeface="Open Sans"/>
              </a:rPr>
              <a:t> </a:t>
            </a:r>
            <a:r>
              <a:rPr lang="es-ES" sz="1600" dirty="0" err="1">
                <a:solidFill>
                  <a:srgbClr val="3B3B34"/>
                </a:solidFill>
                <a:latin typeface="Open Sans"/>
                <a:ea typeface="Open Sans"/>
                <a:cs typeface="Open Sans"/>
                <a:sym typeface="Open Sans"/>
              </a:rPr>
              <a:t>samples</a:t>
            </a:r>
            <a:endParaRPr lang="es-ES" sz="1600" dirty="0">
              <a:solidFill>
                <a:srgbClr val="3B3B34"/>
              </a:solidFill>
              <a:latin typeface="Open Sans"/>
              <a:ea typeface="Open Sans"/>
              <a:cs typeface="Open Sans"/>
              <a:sym typeface="Open Sans"/>
            </a:endParaRPr>
          </a:p>
        </p:txBody>
      </p:sp>
    </p:spTree>
    <p:extLst>
      <p:ext uri="{BB962C8B-B14F-4D97-AF65-F5344CB8AC3E}">
        <p14:creationId xmlns:p14="http://schemas.microsoft.com/office/powerpoint/2010/main" val="18827927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42BAD5-3BF7-98DC-9B8A-0AE516D0CCFF}"/>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A0DB8967-C4AF-7EDF-F360-54B7045E9683}"/>
              </a:ext>
            </a:extLst>
          </p:cNvPr>
          <p:cNvSpPr>
            <a:spLocks noGrp="1"/>
          </p:cNvSpPr>
          <p:nvPr>
            <p:ph type="sldNum" sz="quarter" idx="4"/>
          </p:nvPr>
        </p:nvSpPr>
        <p:spPr/>
        <p:txBody>
          <a:bodyPr/>
          <a:lstStyle/>
          <a:p>
            <a:fld id="{38FB3DE5-0BF2-9949-8E8E-62041A1EAFCC}" type="slidenum">
              <a:rPr lang="en-US" smtClean="0"/>
              <a:pPr/>
              <a:t>16</a:t>
            </a:fld>
            <a:endParaRPr lang="en-US"/>
          </a:p>
        </p:txBody>
      </p:sp>
      <p:sp>
        <p:nvSpPr>
          <p:cNvPr id="3" name="Título 2">
            <a:extLst>
              <a:ext uri="{FF2B5EF4-FFF2-40B4-BE49-F238E27FC236}">
                <a16:creationId xmlns:a16="http://schemas.microsoft.com/office/drawing/2014/main" id="{54910924-9313-CAAA-20B1-8F8D54100AD4}"/>
              </a:ext>
            </a:extLst>
          </p:cNvPr>
          <p:cNvSpPr>
            <a:spLocks noGrp="1"/>
          </p:cNvSpPr>
          <p:nvPr>
            <p:ph type="title"/>
          </p:nvPr>
        </p:nvSpPr>
        <p:spPr/>
        <p:txBody>
          <a:bodyPr/>
          <a:lstStyle/>
          <a:p>
            <a:r>
              <a:rPr lang="es-ES" dirty="0" err="1"/>
              <a:t>Comparing</a:t>
            </a:r>
            <a:r>
              <a:rPr lang="es-ES" dirty="0"/>
              <a:t> </a:t>
            </a:r>
            <a:r>
              <a:rPr lang="es-ES" dirty="0" err="1">
                <a:latin typeface="Open Sans"/>
                <a:ea typeface="Open Sans"/>
                <a:cs typeface="Open Sans"/>
                <a:sym typeface="Open Sans"/>
              </a:rPr>
              <a:t>Join&amp;Call</a:t>
            </a:r>
            <a:r>
              <a:rPr lang="es-ES" dirty="0">
                <a:latin typeface="Open Sans"/>
                <a:ea typeface="Open Sans"/>
                <a:cs typeface="Open Sans"/>
                <a:sym typeface="Open Sans"/>
              </a:rPr>
              <a:t> vs. </a:t>
            </a:r>
            <a:r>
              <a:rPr lang="es-ES" dirty="0" err="1">
                <a:latin typeface="Open Sans"/>
                <a:ea typeface="Open Sans"/>
                <a:cs typeface="Open Sans"/>
                <a:sym typeface="Open Sans"/>
              </a:rPr>
              <a:t>Call&amp;Join</a:t>
            </a:r>
            <a:r>
              <a:rPr lang="es-ES" dirty="0">
                <a:latin typeface="Open Sans"/>
                <a:ea typeface="Open Sans"/>
                <a:cs typeface="Open Sans"/>
                <a:sym typeface="Open Sans"/>
              </a:rPr>
              <a:t> </a:t>
            </a:r>
            <a:endParaRPr lang="es-ES" dirty="0"/>
          </a:p>
        </p:txBody>
      </p:sp>
      <p:pic>
        <p:nvPicPr>
          <p:cNvPr id="10" name="Google Shape;227;p22">
            <a:extLst>
              <a:ext uri="{FF2B5EF4-FFF2-40B4-BE49-F238E27FC236}">
                <a16:creationId xmlns:a16="http://schemas.microsoft.com/office/drawing/2014/main" id="{517EFF8C-05DB-FB00-DB5D-7F64CB91D078}"/>
              </a:ext>
            </a:extLst>
          </p:cNvPr>
          <p:cNvPicPr preferRelativeResize="0"/>
          <p:nvPr/>
        </p:nvPicPr>
        <p:blipFill>
          <a:blip r:embed="rId2"/>
          <a:srcRect l="1427" t="2122" r="50000" b="68838"/>
          <a:stretch/>
        </p:blipFill>
        <p:spPr>
          <a:xfrm>
            <a:off x="0" y="2070872"/>
            <a:ext cx="5690015" cy="2020845"/>
          </a:xfrm>
          <a:prstGeom prst="rect">
            <a:avLst/>
          </a:prstGeom>
          <a:solidFill>
            <a:srgbClr val="FDC659"/>
          </a:solidFill>
        </p:spPr>
      </p:pic>
      <p:pic>
        <p:nvPicPr>
          <p:cNvPr id="11" name="Google Shape;227;p22">
            <a:extLst>
              <a:ext uri="{FF2B5EF4-FFF2-40B4-BE49-F238E27FC236}">
                <a16:creationId xmlns:a16="http://schemas.microsoft.com/office/drawing/2014/main" id="{E8F23872-49A8-6FA5-5D04-9956B62982B1}"/>
              </a:ext>
            </a:extLst>
          </p:cNvPr>
          <p:cNvPicPr preferRelativeResize="0"/>
          <p:nvPr/>
        </p:nvPicPr>
        <p:blipFill>
          <a:blip r:embed="rId2">
            <a:alphaModFix/>
          </a:blip>
          <a:srcRect l="50291" t="36191" r="24567" b="33553"/>
          <a:stretch/>
        </p:blipFill>
        <p:spPr>
          <a:xfrm>
            <a:off x="5855878" y="2070872"/>
            <a:ext cx="2945222" cy="2105464"/>
          </a:xfrm>
          <a:prstGeom prst="rect">
            <a:avLst/>
          </a:prstGeom>
          <a:noFill/>
          <a:ln>
            <a:noFill/>
          </a:ln>
        </p:spPr>
      </p:pic>
      <p:sp>
        <p:nvSpPr>
          <p:cNvPr id="12" name="Google Shape;181;p18">
            <a:extLst>
              <a:ext uri="{FF2B5EF4-FFF2-40B4-BE49-F238E27FC236}">
                <a16:creationId xmlns:a16="http://schemas.microsoft.com/office/drawing/2014/main" id="{17DF9EDD-B4E3-F31C-602B-106EA9C7CDD9}"/>
              </a:ext>
            </a:extLst>
          </p:cNvPr>
          <p:cNvSpPr txBox="1"/>
          <p:nvPr/>
        </p:nvSpPr>
        <p:spPr>
          <a:xfrm>
            <a:off x="116546" y="681282"/>
            <a:ext cx="8025326" cy="904588"/>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s-ES" sz="1600" dirty="0" err="1">
                <a:solidFill>
                  <a:srgbClr val="3B3B34"/>
                </a:solidFill>
                <a:latin typeface="Arial" panose="020B0604020202020204" pitchFamily="34" charset="0"/>
                <a:ea typeface="Open Sans"/>
                <a:cs typeface="Arial" panose="020B0604020202020204" pitchFamily="34" charset="0"/>
                <a:sym typeface="Open Sans"/>
              </a:rPr>
              <a:t>Join</a:t>
            </a:r>
            <a:r>
              <a:rPr lang="es-ES" sz="1600" dirty="0">
                <a:solidFill>
                  <a:srgbClr val="3B3B34"/>
                </a:solidFill>
                <a:latin typeface="Arial" panose="020B0604020202020204" pitchFamily="34" charset="0"/>
                <a:ea typeface="Open Sans"/>
                <a:cs typeface="Arial" panose="020B0604020202020204" pitchFamily="34" charset="0"/>
                <a:sym typeface="Open Sans"/>
              </a:rPr>
              <a:t> and </a:t>
            </a:r>
            <a:r>
              <a:rPr lang="es-ES" sz="1600" dirty="0" err="1">
                <a:solidFill>
                  <a:srgbClr val="3B3B34"/>
                </a:solidFill>
                <a:latin typeface="Arial" panose="020B0604020202020204" pitchFamily="34" charset="0"/>
                <a:ea typeface="Open Sans"/>
                <a:cs typeface="Arial" panose="020B0604020202020204" pitchFamily="34" charset="0"/>
                <a:sym typeface="Open Sans"/>
              </a:rPr>
              <a:t>Call</a:t>
            </a:r>
            <a:r>
              <a:rPr lang="es-ES" sz="1600" dirty="0">
                <a:solidFill>
                  <a:srgbClr val="3B3B34"/>
                </a:solidFill>
                <a:latin typeface="Arial" panose="020B0604020202020204" pitchFamily="34" charset="0"/>
                <a:ea typeface="Open Sans"/>
                <a:cs typeface="Arial" panose="020B0604020202020204" pitchFamily="34" charset="0"/>
                <a:sym typeface="Open Sans"/>
              </a:rPr>
              <a:t> </a:t>
            </a:r>
            <a:r>
              <a:rPr lang="es-ES" sz="1600" dirty="0" err="1">
                <a:solidFill>
                  <a:srgbClr val="3B3B34"/>
                </a:solidFill>
                <a:latin typeface="Arial" panose="020B0604020202020204" pitchFamily="34" charset="0"/>
                <a:ea typeface="Open Sans"/>
                <a:cs typeface="Arial" panose="020B0604020202020204" pitchFamily="34" charset="0"/>
                <a:sym typeface="Open Sans"/>
              </a:rPr>
              <a:t>transcripts</a:t>
            </a:r>
            <a:r>
              <a:rPr lang="es-ES" sz="1600" dirty="0">
                <a:solidFill>
                  <a:srgbClr val="3B3B34"/>
                </a:solidFill>
                <a:latin typeface="Arial" panose="020B0604020202020204" pitchFamily="34" charset="0"/>
                <a:ea typeface="Open Sans"/>
                <a:cs typeface="Arial" panose="020B0604020202020204" pitchFamily="34" charset="0"/>
                <a:sym typeface="Open Sans"/>
              </a:rPr>
              <a:t> are </a:t>
            </a:r>
            <a:r>
              <a:rPr lang="es-ES" sz="1600" dirty="0" err="1">
                <a:solidFill>
                  <a:srgbClr val="3B3B34"/>
                </a:solidFill>
                <a:latin typeface="Arial" panose="020B0604020202020204" pitchFamily="34" charset="0"/>
                <a:ea typeface="Open Sans"/>
                <a:cs typeface="Arial" panose="020B0604020202020204" pitchFamily="34" charset="0"/>
                <a:sym typeface="Open Sans"/>
              </a:rPr>
              <a:t>basically</a:t>
            </a:r>
            <a:r>
              <a:rPr lang="es-ES" sz="1600" dirty="0">
                <a:solidFill>
                  <a:srgbClr val="3B3B34"/>
                </a:solidFill>
                <a:latin typeface="Arial" panose="020B0604020202020204" pitchFamily="34" charset="0"/>
                <a:ea typeface="Open Sans"/>
                <a:cs typeface="Arial" panose="020B0604020202020204" pitchFamily="34" charset="0"/>
                <a:sym typeface="Open Sans"/>
              </a:rPr>
              <a:t> novel (</a:t>
            </a:r>
            <a:r>
              <a:rPr lang="es-ES" sz="1600" dirty="0" err="1">
                <a:solidFill>
                  <a:srgbClr val="3B3B34"/>
                </a:solidFill>
                <a:latin typeface="Arial" panose="020B0604020202020204" pitchFamily="34" charset="0"/>
                <a:ea typeface="Open Sans"/>
                <a:cs typeface="Arial" panose="020B0604020202020204" pitchFamily="34" charset="0"/>
                <a:sym typeface="Open Sans"/>
              </a:rPr>
              <a:t>low</a:t>
            </a:r>
            <a:r>
              <a:rPr lang="es-ES" sz="1600" dirty="0">
                <a:solidFill>
                  <a:srgbClr val="3B3B34"/>
                </a:solidFill>
                <a:latin typeface="Arial" panose="020B0604020202020204" pitchFamily="34" charset="0"/>
                <a:ea typeface="Open Sans"/>
                <a:cs typeface="Arial" panose="020B0604020202020204" pitchFamily="34" charset="0"/>
                <a:sym typeface="Open Sans"/>
              </a:rPr>
              <a:t> </a:t>
            </a:r>
            <a:r>
              <a:rPr lang="es-ES" sz="1600" dirty="0" err="1">
                <a:solidFill>
                  <a:srgbClr val="3B3B34"/>
                </a:solidFill>
                <a:latin typeface="Arial" panose="020B0604020202020204" pitchFamily="34" charset="0"/>
                <a:ea typeface="Open Sans"/>
                <a:cs typeface="Arial" panose="020B0604020202020204" pitchFamily="34" charset="0"/>
                <a:sym typeface="Open Sans"/>
              </a:rPr>
              <a:t>expresssion</a:t>
            </a:r>
            <a:r>
              <a:rPr lang="es-ES" sz="1600" dirty="0">
                <a:solidFill>
                  <a:srgbClr val="3B3B34"/>
                </a:solidFill>
                <a:latin typeface="Arial" panose="020B0604020202020204" pitchFamily="34" charset="0"/>
                <a:ea typeface="Open Sans"/>
                <a:cs typeface="Arial" panose="020B0604020202020204" pitchFamily="34" charset="0"/>
                <a:sym typeface="Open Sans"/>
              </a:rPr>
              <a:t>)</a:t>
            </a:r>
          </a:p>
          <a:p>
            <a:pPr marL="0" lvl="0" indent="0" algn="l" rtl="0">
              <a:lnSpc>
                <a:spcPct val="150000"/>
              </a:lnSpc>
              <a:spcBef>
                <a:spcPts val="0"/>
              </a:spcBef>
              <a:spcAft>
                <a:spcPts val="0"/>
              </a:spcAft>
              <a:buNone/>
            </a:pPr>
            <a:r>
              <a:rPr lang="es-ES" sz="1600" dirty="0" err="1">
                <a:solidFill>
                  <a:srgbClr val="3B3B34"/>
                </a:solidFill>
                <a:latin typeface="Arial" panose="020B0604020202020204" pitchFamily="34" charset="0"/>
                <a:ea typeface="Open Sans"/>
                <a:cs typeface="Arial" panose="020B0604020202020204" pitchFamily="34" charset="0"/>
                <a:sym typeface="Open Sans"/>
              </a:rPr>
              <a:t>Most</a:t>
            </a:r>
            <a:r>
              <a:rPr lang="es-ES" sz="1600" dirty="0">
                <a:solidFill>
                  <a:srgbClr val="3B3B34"/>
                </a:solidFill>
                <a:latin typeface="Arial" panose="020B0604020202020204" pitchFamily="34" charset="0"/>
                <a:ea typeface="Open Sans"/>
                <a:cs typeface="Arial" panose="020B0604020202020204" pitchFamily="34" charset="0"/>
                <a:sym typeface="Open Sans"/>
              </a:rPr>
              <a:t> </a:t>
            </a:r>
            <a:r>
              <a:rPr lang="es-ES" sz="1600" dirty="0" err="1">
                <a:solidFill>
                  <a:srgbClr val="3B3B34"/>
                </a:solidFill>
                <a:latin typeface="Arial" panose="020B0604020202020204" pitchFamily="34" charset="0"/>
                <a:ea typeface="Open Sans"/>
                <a:cs typeface="Arial" panose="020B0604020202020204" pitchFamily="34" charset="0"/>
                <a:sym typeface="Open Sans"/>
              </a:rPr>
              <a:t>known</a:t>
            </a:r>
            <a:r>
              <a:rPr lang="es-ES" sz="1600" dirty="0">
                <a:solidFill>
                  <a:srgbClr val="3B3B34"/>
                </a:solidFill>
                <a:latin typeface="Arial" panose="020B0604020202020204" pitchFamily="34" charset="0"/>
                <a:ea typeface="Open Sans"/>
                <a:cs typeface="Arial" panose="020B0604020202020204" pitchFamily="34" charset="0"/>
                <a:sym typeface="Open Sans"/>
              </a:rPr>
              <a:t> </a:t>
            </a:r>
            <a:r>
              <a:rPr lang="es-ES" sz="1600" dirty="0" err="1">
                <a:solidFill>
                  <a:srgbClr val="3B3B34"/>
                </a:solidFill>
                <a:latin typeface="Arial" panose="020B0604020202020204" pitchFamily="34" charset="0"/>
                <a:ea typeface="Open Sans"/>
                <a:cs typeface="Arial" panose="020B0604020202020204" pitchFamily="34" charset="0"/>
                <a:sym typeface="Open Sans"/>
              </a:rPr>
              <a:t>transcripts</a:t>
            </a:r>
            <a:r>
              <a:rPr lang="es-ES" sz="1600" dirty="0">
                <a:solidFill>
                  <a:srgbClr val="3B3B34"/>
                </a:solidFill>
                <a:latin typeface="Arial" panose="020B0604020202020204" pitchFamily="34" charset="0"/>
                <a:ea typeface="Open Sans"/>
                <a:cs typeface="Arial" panose="020B0604020202020204" pitchFamily="34" charset="0"/>
                <a:sym typeface="Open Sans"/>
              </a:rPr>
              <a:t> are </a:t>
            </a:r>
            <a:r>
              <a:rPr lang="es-ES" sz="1600" dirty="0" err="1">
                <a:solidFill>
                  <a:srgbClr val="3B3B34"/>
                </a:solidFill>
                <a:latin typeface="Arial" panose="020B0604020202020204" pitchFamily="34" charset="0"/>
                <a:ea typeface="Open Sans"/>
                <a:cs typeface="Arial" panose="020B0604020202020204" pitchFamily="34" charset="0"/>
                <a:sym typeface="Open Sans"/>
              </a:rPr>
              <a:t>either</a:t>
            </a:r>
            <a:r>
              <a:rPr lang="es-ES" sz="1600" dirty="0">
                <a:solidFill>
                  <a:srgbClr val="3B3B34"/>
                </a:solidFill>
                <a:latin typeface="Arial" panose="020B0604020202020204" pitchFamily="34" charset="0"/>
                <a:ea typeface="Open Sans"/>
                <a:cs typeface="Arial" panose="020B0604020202020204" pitchFamily="34" charset="0"/>
                <a:sym typeface="Open Sans"/>
              </a:rPr>
              <a:t> </a:t>
            </a:r>
            <a:r>
              <a:rPr lang="es-ES" sz="1600" dirty="0" err="1">
                <a:solidFill>
                  <a:srgbClr val="3B3B34"/>
                </a:solidFill>
                <a:latin typeface="Arial" panose="020B0604020202020204" pitchFamily="34" charset="0"/>
                <a:ea typeface="Open Sans"/>
                <a:cs typeface="Arial" panose="020B0604020202020204" pitchFamily="34" charset="0"/>
                <a:sym typeface="Open Sans"/>
              </a:rPr>
              <a:t>identified</a:t>
            </a:r>
            <a:r>
              <a:rPr lang="es-ES" sz="1600" dirty="0">
                <a:solidFill>
                  <a:srgbClr val="3B3B34"/>
                </a:solidFill>
                <a:latin typeface="Arial" panose="020B0604020202020204" pitchFamily="34" charset="0"/>
                <a:ea typeface="Open Sans"/>
                <a:cs typeface="Arial" panose="020B0604020202020204" pitchFamily="34" charset="0"/>
                <a:sym typeface="Open Sans"/>
              </a:rPr>
              <a:t> in </a:t>
            </a:r>
            <a:r>
              <a:rPr lang="es-ES" sz="1600" dirty="0" err="1">
                <a:solidFill>
                  <a:srgbClr val="3B3B34"/>
                </a:solidFill>
                <a:latin typeface="Arial" panose="020B0604020202020204" pitchFamily="34" charset="0"/>
                <a:ea typeface="Open Sans"/>
                <a:cs typeface="Arial" panose="020B0604020202020204" pitchFamily="34" charset="0"/>
                <a:sym typeface="Open Sans"/>
              </a:rPr>
              <a:t>all</a:t>
            </a:r>
            <a:r>
              <a:rPr lang="es-ES" sz="1600" dirty="0">
                <a:solidFill>
                  <a:srgbClr val="3B3B34"/>
                </a:solidFill>
                <a:latin typeface="Arial" panose="020B0604020202020204" pitchFamily="34" charset="0"/>
                <a:ea typeface="Open Sans"/>
                <a:cs typeface="Arial" panose="020B0604020202020204" pitchFamily="34" charset="0"/>
                <a:sym typeface="Open Sans"/>
              </a:rPr>
              <a:t> </a:t>
            </a:r>
            <a:r>
              <a:rPr lang="es-ES" sz="1600" dirty="0" err="1">
                <a:solidFill>
                  <a:srgbClr val="3B3B34"/>
                </a:solidFill>
                <a:latin typeface="Arial" panose="020B0604020202020204" pitchFamily="34" charset="0"/>
                <a:ea typeface="Open Sans"/>
                <a:cs typeface="Arial" panose="020B0604020202020204" pitchFamily="34" charset="0"/>
                <a:sym typeface="Open Sans"/>
              </a:rPr>
              <a:t>samples</a:t>
            </a:r>
            <a:r>
              <a:rPr lang="es-ES" sz="1600" dirty="0">
                <a:solidFill>
                  <a:srgbClr val="3B3B34"/>
                </a:solidFill>
                <a:latin typeface="Arial" panose="020B0604020202020204" pitchFamily="34" charset="0"/>
                <a:ea typeface="Open Sans"/>
                <a:cs typeface="Arial" panose="020B0604020202020204" pitchFamily="34" charset="0"/>
                <a:sym typeface="Open Sans"/>
              </a:rPr>
              <a:t> </a:t>
            </a:r>
            <a:r>
              <a:rPr lang="es-ES" sz="1600" dirty="0" err="1">
                <a:solidFill>
                  <a:srgbClr val="3B3B34"/>
                </a:solidFill>
                <a:latin typeface="Arial" panose="020B0604020202020204" pitchFamily="34" charset="0"/>
                <a:ea typeface="Open Sans"/>
                <a:cs typeface="Arial" panose="020B0604020202020204" pitchFamily="34" charset="0"/>
                <a:sym typeface="Open Sans"/>
              </a:rPr>
              <a:t>or</a:t>
            </a:r>
            <a:r>
              <a:rPr lang="es-ES" sz="1600" dirty="0">
                <a:solidFill>
                  <a:srgbClr val="3B3B34"/>
                </a:solidFill>
                <a:latin typeface="Arial" panose="020B0604020202020204" pitchFamily="34" charset="0"/>
                <a:ea typeface="Open Sans"/>
                <a:cs typeface="Arial" panose="020B0604020202020204" pitchFamily="34" charset="0"/>
                <a:sym typeface="Open Sans"/>
              </a:rPr>
              <a:t> in </a:t>
            </a:r>
            <a:r>
              <a:rPr lang="es-ES" sz="1600" dirty="0" err="1">
                <a:solidFill>
                  <a:srgbClr val="3B3B34"/>
                </a:solidFill>
                <a:latin typeface="Arial" panose="020B0604020202020204" pitchFamily="34" charset="0"/>
                <a:ea typeface="Open Sans"/>
                <a:cs typeface="Arial" panose="020B0604020202020204" pitchFamily="34" charset="0"/>
                <a:sym typeface="Open Sans"/>
              </a:rPr>
              <a:t>one</a:t>
            </a:r>
            <a:r>
              <a:rPr lang="es-ES" sz="1600" dirty="0">
                <a:solidFill>
                  <a:srgbClr val="3B3B34"/>
                </a:solidFill>
                <a:latin typeface="Arial" panose="020B0604020202020204" pitchFamily="34" charset="0"/>
                <a:ea typeface="Open Sans"/>
                <a:cs typeface="Arial" panose="020B0604020202020204" pitchFamily="34" charset="0"/>
                <a:sym typeface="Open Sans"/>
              </a:rPr>
              <a:t> </a:t>
            </a:r>
            <a:r>
              <a:rPr lang="es-ES" sz="1600" dirty="0" err="1">
                <a:solidFill>
                  <a:srgbClr val="3B3B34"/>
                </a:solidFill>
                <a:latin typeface="Arial" panose="020B0604020202020204" pitchFamily="34" charset="0"/>
                <a:ea typeface="Open Sans"/>
                <a:cs typeface="Arial" panose="020B0604020202020204" pitchFamily="34" charset="0"/>
                <a:sym typeface="Open Sans"/>
              </a:rPr>
              <a:t>sample</a:t>
            </a:r>
            <a:r>
              <a:rPr lang="es-ES" sz="1600" dirty="0">
                <a:solidFill>
                  <a:srgbClr val="3B3B34"/>
                </a:solidFill>
                <a:latin typeface="Arial" panose="020B0604020202020204" pitchFamily="34" charset="0"/>
                <a:ea typeface="Open Sans"/>
                <a:cs typeface="Arial" panose="020B0604020202020204" pitchFamily="34" charset="0"/>
                <a:sym typeface="Open Sans"/>
              </a:rPr>
              <a:t>.</a:t>
            </a:r>
            <a:endParaRPr sz="1600" dirty="0">
              <a:solidFill>
                <a:srgbClr val="3B3B34"/>
              </a:solidFill>
              <a:latin typeface="Arial" panose="020B0604020202020204" pitchFamily="34" charset="0"/>
              <a:ea typeface="Open Sans"/>
              <a:cs typeface="Arial" panose="020B0604020202020204" pitchFamily="34" charset="0"/>
              <a:sym typeface="Open Sans"/>
            </a:endParaRPr>
          </a:p>
        </p:txBody>
      </p:sp>
      <p:pic>
        <p:nvPicPr>
          <p:cNvPr id="13" name="Google Shape;175;p18">
            <a:extLst>
              <a:ext uri="{FF2B5EF4-FFF2-40B4-BE49-F238E27FC236}">
                <a16:creationId xmlns:a16="http://schemas.microsoft.com/office/drawing/2014/main" id="{F61DD5F1-04E7-850F-F639-58BF84A46360}"/>
              </a:ext>
            </a:extLst>
          </p:cNvPr>
          <p:cNvPicPr preferRelativeResize="0"/>
          <p:nvPr/>
        </p:nvPicPr>
        <p:blipFill>
          <a:blip r:embed="rId3">
            <a:alphaModFix/>
          </a:blip>
          <a:srcRect l="14251" t="501" r="69562" b="91174"/>
          <a:stretch/>
        </p:blipFill>
        <p:spPr>
          <a:xfrm>
            <a:off x="1200150" y="1684478"/>
            <a:ext cx="1143000" cy="340768"/>
          </a:xfrm>
          <a:prstGeom prst="rect">
            <a:avLst/>
          </a:prstGeom>
          <a:noFill/>
          <a:ln>
            <a:noFill/>
          </a:ln>
        </p:spPr>
      </p:pic>
      <p:pic>
        <p:nvPicPr>
          <p:cNvPr id="14" name="Google Shape;175;p18">
            <a:extLst>
              <a:ext uri="{FF2B5EF4-FFF2-40B4-BE49-F238E27FC236}">
                <a16:creationId xmlns:a16="http://schemas.microsoft.com/office/drawing/2014/main" id="{C38D0274-0EF4-B8CC-D351-1A9C2F12F0E5}"/>
              </a:ext>
            </a:extLst>
          </p:cNvPr>
          <p:cNvPicPr preferRelativeResize="0"/>
          <p:nvPr/>
        </p:nvPicPr>
        <p:blipFill>
          <a:blip r:embed="rId3">
            <a:alphaModFix/>
          </a:blip>
          <a:srcRect l="35988" t="279" r="47825" b="91396"/>
          <a:stretch/>
        </p:blipFill>
        <p:spPr>
          <a:xfrm>
            <a:off x="4129209" y="1641229"/>
            <a:ext cx="1143000" cy="340768"/>
          </a:xfrm>
          <a:prstGeom prst="rect">
            <a:avLst/>
          </a:prstGeom>
          <a:noFill/>
          <a:ln>
            <a:noFill/>
          </a:ln>
        </p:spPr>
      </p:pic>
      <p:pic>
        <p:nvPicPr>
          <p:cNvPr id="15" name="Google Shape;175;p18">
            <a:extLst>
              <a:ext uri="{FF2B5EF4-FFF2-40B4-BE49-F238E27FC236}">
                <a16:creationId xmlns:a16="http://schemas.microsoft.com/office/drawing/2014/main" id="{04D0CF85-6DC3-AA62-96FE-105EAE418991}"/>
              </a:ext>
            </a:extLst>
          </p:cNvPr>
          <p:cNvPicPr preferRelativeResize="0"/>
          <p:nvPr/>
        </p:nvPicPr>
        <p:blipFill>
          <a:blip r:embed="rId3">
            <a:alphaModFix/>
          </a:blip>
          <a:srcRect l="54692" t="28945" r="23205" b="64282"/>
          <a:stretch/>
        </p:blipFill>
        <p:spPr>
          <a:xfrm>
            <a:off x="6725452" y="1641229"/>
            <a:ext cx="1560806" cy="277243"/>
          </a:xfrm>
          <a:prstGeom prst="rect">
            <a:avLst/>
          </a:prstGeom>
          <a:noFill/>
          <a:ln>
            <a:noFill/>
          </a:ln>
        </p:spPr>
      </p:pic>
      <p:sp>
        <p:nvSpPr>
          <p:cNvPr id="16" name="Google Shape;181;p18">
            <a:extLst>
              <a:ext uri="{FF2B5EF4-FFF2-40B4-BE49-F238E27FC236}">
                <a16:creationId xmlns:a16="http://schemas.microsoft.com/office/drawing/2014/main" id="{DC3ABFC7-5A15-D753-CE8C-EEAB301A26C6}"/>
              </a:ext>
            </a:extLst>
          </p:cNvPr>
          <p:cNvSpPr txBox="1"/>
          <p:nvPr/>
        </p:nvSpPr>
        <p:spPr>
          <a:xfrm>
            <a:off x="116546" y="4336797"/>
            <a:ext cx="8840539" cy="461665"/>
          </a:xfrm>
          <a:prstGeom prst="rect">
            <a:avLst/>
          </a:prstGeom>
          <a:solidFill>
            <a:srgbClr val="FDC659"/>
          </a:solidFill>
        </p:spPr>
        <p:txBody>
          <a:bodyPr wrap="square" rtlCol="0">
            <a:spAutoFit/>
          </a:bodyPr>
          <a:lstStyle>
            <a:defPPr marR="0" lvl="0" algn="l" rtl="0">
              <a:lnSpc>
                <a:spcPct val="100000"/>
              </a:lnSpc>
              <a:spcBef>
                <a:spcPts val="0"/>
              </a:spcBef>
              <a:spcAft>
                <a:spcPts val="0"/>
              </a:spcAft>
            </a:defPPr>
            <a:lvl1pPr algn="ctr">
              <a:defRPr>
                <a:solidFill>
                  <a:schemeClr val="bg2"/>
                </a:solidFill>
                <a:latin typeface="+mj-lt"/>
                <a:cs typeface="Arial" panose="020B0604020202020204" pitchFamily="34" charset="0"/>
              </a:defRPr>
            </a:lvl1pPr>
          </a:lstStyle>
          <a:p>
            <a:r>
              <a:rPr lang="es-ES" sz="1200" dirty="0" err="1">
                <a:solidFill>
                  <a:schemeClr val="tx1"/>
                </a:solidFill>
                <a:sym typeface="Open Sans"/>
              </a:rPr>
              <a:t>Interested</a:t>
            </a:r>
            <a:r>
              <a:rPr lang="es-ES" sz="1200" dirty="0">
                <a:solidFill>
                  <a:schemeClr val="tx1"/>
                </a:solidFill>
                <a:sym typeface="Open Sans"/>
              </a:rPr>
              <a:t> in novel </a:t>
            </a:r>
            <a:r>
              <a:rPr lang="es-ES" sz="1200" dirty="0" err="1">
                <a:solidFill>
                  <a:schemeClr val="tx1"/>
                </a:solidFill>
                <a:sym typeface="Open Sans"/>
              </a:rPr>
              <a:t>transcripts</a:t>
            </a:r>
            <a:r>
              <a:rPr lang="es-ES" sz="1200" dirty="0">
                <a:solidFill>
                  <a:schemeClr val="tx1"/>
                </a:solidFill>
                <a:sym typeface="Open Sans"/>
              </a:rPr>
              <a:t>? </a:t>
            </a:r>
            <a:r>
              <a:rPr lang="es-ES" sz="1200" dirty="0">
                <a:solidFill>
                  <a:schemeClr val="tx1"/>
                </a:solidFill>
                <a:sym typeface="Wingdings" pitchFamily="2" charset="2"/>
              </a:rPr>
              <a:t> </a:t>
            </a:r>
            <a:r>
              <a:rPr lang="es-ES" sz="1200" dirty="0" err="1">
                <a:solidFill>
                  <a:schemeClr val="tx1"/>
                </a:solidFill>
                <a:sym typeface="Wingdings" pitchFamily="2" charset="2"/>
              </a:rPr>
              <a:t>Join</a:t>
            </a:r>
            <a:r>
              <a:rPr lang="es-ES" sz="1200" dirty="0">
                <a:solidFill>
                  <a:schemeClr val="tx1"/>
                </a:solidFill>
                <a:sym typeface="Wingdings" pitchFamily="2" charset="2"/>
              </a:rPr>
              <a:t> and </a:t>
            </a:r>
            <a:r>
              <a:rPr lang="es-ES" sz="1200" dirty="0" err="1">
                <a:solidFill>
                  <a:schemeClr val="tx1"/>
                </a:solidFill>
                <a:sym typeface="Wingdings" pitchFamily="2" charset="2"/>
              </a:rPr>
              <a:t>Call</a:t>
            </a:r>
            <a:r>
              <a:rPr lang="es-ES" sz="1200" dirty="0">
                <a:solidFill>
                  <a:schemeClr val="tx1"/>
                </a:solidFill>
                <a:sym typeface="Wingdings" pitchFamily="2" charset="2"/>
              </a:rPr>
              <a:t> (</a:t>
            </a:r>
            <a:r>
              <a:rPr lang="es-ES" sz="1200" dirty="0" err="1">
                <a:solidFill>
                  <a:schemeClr val="tx1"/>
                </a:solidFill>
                <a:sym typeface="Wingdings" pitchFamily="2" charset="2"/>
              </a:rPr>
              <a:t>max</a:t>
            </a:r>
            <a:r>
              <a:rPr lang="es-ES" sz="1200" dirty="0">
                <a:solidFill>
                  <a:schemeClr val="tx1"/>
                </a:solidFill>
                <a:sym typeface="Wingdings" pitchFamily="2" charset="2"/>
              </a:rPr>
              <a:t> </a:t>
            </a:r>
            <a:r>
              <a:rPr lang="es-ES" sz="1200" dirty="0" err="1">
                <a:solidFill>
                  <a:schemeClr val="tx1"/>
                </a:solidFill>
                <a:sym typeface="Wingdings" pitchFamily="2" charset="2"/>
              </a:rPr>
              <a:t>sensitivity</a:t>
            </a:r>
            <a:r>
              <a:rPr lang="es-ES" sz="1200" dirty="0">
                <a:solidFill>
                  <a:schemeClr val="tx1"/>
                </a:solidFill>
                <a:sym typeface="Wingdings" pitchFamily="2" charset="2"/>
              </a:rPr>
              <a:t>)</a:t>
            </a:r>
          </a:p>
          <a:p>
            <a:r>
              <a:rPr lang="es-ES" sz="1200" dirty="0" err="1">
                <a:solidFill>
                  <a:schemeClr val="tx1"/>
                </a:solidFill>
                <a:sym typeface="Wingdings" pitchFamily="2" charset="2"/>
              </a:rPr>
              <a:t>Not</a:t>
            </a:r>
            <a:r>
              <a:rPr lang="es-ES" sz="1200" dirty="0">
                <a:solidFill>
                  <a:schemeClr val="tx1"/>
                </a:solidFill>
                <a:sym typeface="Wingdings" pitchFamily="2" charset="2"/>
              </a:rPr>
              <a:t> </a:t>
            </a:r>
            <a:r>
              <a:rPr lang="es-ES" sz="1200" dirty="0" err="1">
                <a:solidFill>
                  <a:schemeClr val="tx1"/>
                </a:solidFill>
                <a:sym typeface="Wingdings" pitchFamily="2" charset="2"/>
              </a:rPr>
              <a:t>interested</a:t>
            </a:r>
            <a:r>
              <a:rPr lang="es-ES" sz="1200" dirty="0">
                <a:solidFill>
                  <a:schemeClr val="tx1"/>
                </a:solidFill>
                <a:sym typeface="Wingdings" pitchFamily="2" charset="2"/>
              </a:rPr>
              <a:t> in novel </a:t>
            </a:r>
            <a:r>
              <a:rPr lang="es-ES" sz="1200" dirty="0" err="1">
                <a:solidFill>
                  <a:schemeClr val="tx1"/>
                </a:solidFill>
                <a:sym typeface="Wingdings" pitchFamily="2" charset="2"/>
              </a:rPr>
              <a:t>transcripts</a:t>
            </a:r>
            <a:r>
              <a:rPr lang="es-ES" sz="1200" dirty="0">
                <a:solidFill>
                  <a:schemeClr val="tx1"/>
                </a:solidFill>
                <a:sym typeface="Wingdings" pitchFamily="2" charset="2"/>
              </a:rPr>
              <a:t>?  </a:t>
            </a:r>
            <a:r>
              <a:rPr lang="es-ES" sz="1200" dirty="0" err="1">
                <a:solidFill>
                  <a:schemeClr val="tx1"/>
                </a:solidFill>
                <a:sym typeface="Wingdings" pitchFamily="2" charset="2"/>
              </a:rPr>
              <a:t>Call</a:t>
            </a:r>
            <a:r>
              <a:rPr lang="es-ES" sz="1200" dirty="0">
                <a:solidFill>
                  <a:schemeClr val="tx1"/>
                </a:solidFill>
                <a:sym typeface="Wingdings" pitchFamily="2" charset="2"/>
              </a:rPr>
              <a:t> and </a:t>
            </a:r>
            <a:r>
              <a:rPr lang="es-ES" sz="1200" dirty="0" err="1">
                <a:solidFill>
                  <a:schemeClr val="tx1"/>
                </a:solidFill>
                <a:sym typeface="Wingdings" pitchFamily="2" charset="2"/>
              </a:rPr>
              <a:t>Join</a:t>
            </a:r>
            <a:r>
              <a:rPr lang="es-ES" sz="1200" dirty="0">
                <a:solidFill>
                  <a:schemeClr val="tx1"/>
                </a:solidFill>
                <a:sym typeface="Wingdings" pitchFamily="2" charset="2"/>
              </a:rPr>
              <a:t> (</a:t>
            </a:r>
            <a:r>
              <a:rPr lang="es-ES" sz="1200" dirty="0" err="1">
                <a:solidFill>
                  <a:schemeClr val="tx1"/>
                </a:solidFill>
                <a:sym typeface="Wingdings" pitchFamily="2" charset="2"/>
              </a:rPr>
              <a:t>consistent</a:t>
            </a:r>
            <a:r>
              <a:rPr lang="es-ES" sz="1200" dirty="0">
                <a:solidFill>
                  <a:schemeClr val="tx1"/>
                </a:solidFill>
                <a:sym typeface="Wingdings" pitchFamily="2" charset="2"/>
              </a:rPr>
              <a:t> </a:t>
            </a:r>
            <a:r>
              <a:rPr lang="es-ES" sz="1200" dirty="0" err="1">
                <a:solidFill>
                  <a:schemeClr val="tx1"/>
                </a:solidFill>
                <a:sym typeface="Wingdings" pitchFamily="2" charset="2"/>
              </a:rPr>
              <a:t>transcriptional</a:t>
            </a:r>
            <a:r>
              <a:rPr lang="es-ES" sz="1200" dirty="0">
                <a:solidFill>
                  <a:schemeClr val="tx1"/>
                </a:solidFill>
                <a:sym typeface="Wingdings" pitchFamily="2" charset="2"/>
              </a:rPr>
              <a:t> </a:t>
            </a:r>
            <a:r>
              <a:rPr lang="es-ES" sz="1200" dirty="0" err="1">
                <a:solidFill>
                  <a:schemeClr val="tx1"/>
                </a:solidFill>
                <a:sym typeface="Wingdings" pitchFamily="2" charset="2"/>
              </a:rPr>
              <a:t>signal</a:t>
            </a:r>
            <a:r>
              <a:rPr lang="es-ES" sz="1200" dirty="0">
                <a:solidFill>
                  <a:schemeClr val="tx1"/>
                </a:solidFill>
                <a:sym typeface="Wingdings" pitchFamily="2" charset="2"/>
              </a:rPr>
              <a:t>)</a:t>
            </a:r>
            <a:endParaRPr sz="1200" dirty="0">
              <a:solidFill>
                <a:schemeClr val="tx1"/>
              </a:solidFill>
              <a:sym typeface="Open Sans"/>
            </a:endParaRPr>
          </a:p>
        </p:txBody>
      </p:sp>
      <p:sp>
        <p:nvSpPr>
          <p:cNvPr id="17" name="Flecha abajo 16">
            <a:extLst>
              <a:ext uri="{FF2B5EF4-FFF2-40B4-BE49-F238E27FC236}">
                <a16:creationId xmlns:a16="http://schemas.microsoft.com/office/drawing/2014/main" id="{33CA68DD-0D58-39ED-BF50-659037C5161F}"/>
              </a:ext>
            </a:extLst>
          </p:cNvPr>
          <p:cNvSpPr/>
          <p:nvPr/>
        </p:nvSpPr>
        <p:spPr>
          <a:xfrm>
            <a:off x="741895" y="2015392"/>
            <a:ext cx="179462" cy="128187"/>
          </a:xfrm>
          <a:prstGeom prst="down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 name="Flecha abajo 17">
            <a:extLst>
              <a:ext uri="{FF2B5EF4-FFF2-40B4-BE49-F238E27FC236}">
                <a16:creationId xmlns:a16="http://schemas.microsoft.com/office/drawing/2014/main" id="{402456E3-DF4A-3892-7558-06CBEEE5EDB8}"/>
              </a:ext>
            </a:extLst>
          </p:cNvPr>
          <p:cNvSpPr/>
          <p:nvPr/>
        </p:nvSpPr>
        <p:spPr>
          <a:xfrm>
            <a:off x="944556" y="2015392"/>
            <a:ext cx="179462" cy="128187"/>
          </a:xfrm>
          <a:prstGeom prst="down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9" name="Flecha abajo 18">
            <a:extLst>
              <a:ext uri="{FF2B5EF4-FFF2-40B4-BE49-F238E27FC236}">
                <a16:creationId xmlns:a16="http://schemas.microsoft.com/office/drawing/2014/main" id="{C9164755-25F2-1BB1-04D3-3A5346845E6F}"/>
              </a:ext>
            </a:extLst>
          </p:cNvPr>
          <p:cNvSpPr/>
          <p:nvPr/>
        </p:nvSpPr>
        <p:spPr>
          <a:xfrm>
            <a:off x="1149709" y="2015392"/>
            <a:ext cx="179462" cy="128187"/>
          </a:xfrm>
          <a:prstGeom prst="down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0" name="Flecha abajo 19">
            <a:extLst>
              <a:ext uri="{FF2B5EF4-FFF2-40B4-BE49-F238E27FC236}">
                <a16:creationId xmlns:a16="http://schemas.microsoft.com/office/drawing/2014/main" id="{53A0906E-C5B8-300B-804F-4FC329692FE5}"/>
              </a:ext>
            </a:extLst>
          </p:cNvPr>
          <p:cNvSpPr/>
          <p:nvPr/>
        </p:nvSpPr>
        <p:spPr>
          <a:xfrm>
            <a:off x="1361814" y="2015392"/>
            <a:ext cx="179462" cy="128187"/>
          </a:xfrm>
          <a:prstGeom prst="down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1" name="Flecha abajo 20">
            <a:extLst>
              <a:ext uri="{FF2B5EF4-FFF2-40B4-BE49-F238E27FC236}">
                <a16:creationId xmlns:a16="http://schemas.microsoft.com/office/drawing/2014/main" id="{1D3D71BC-2A88-C4CE-8CC2-EB0ADA7CA0CC}"/>
              </a:ext>
            </a:extLst>
          </p:cNvPr>
          <p:cNvSpPr/>
          <p:nvPr/>
        </p:nvSpPr>
        <p:spPr>
          <a:xfrm>
            <a:off x="1573919" y="2015392"/>
            <a:ext cx="179462" cy="128187"/>
          </a:xfrm>
          <a:prstGeom prst="down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2" name="Flecha abajo 21">
            <a:extLst>
              <a:ext uri="{FF2B5EF4-FFF2-40B4-BE49-F238E27FC236}">
                <a16:creationId xmlns:a16="http://schemas.microsoft.com/office/drawing/2014/main" id="{D90F109C-547C-7A18-F0C0-1B886F06F09F}"/>
              </a:ext>
            </a:extLst>
          </p:cNvPr>
          <p:cNvSpPr/>
          <p:nvPr/>
        </p:nvSpPr>
        <p:spPr>
          <a:xfrm>
            <a:off x="1786024" y="2015392"/>
            <a:ext cx="179462" cy="128187"/>
          </a:xfrm>
          <a:prstGeom prst="down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3" name="Flecha abajo 22">
            <a:extLst>
              <a:ext uri="{FF2B5EF4-FFF2-40B4-BE49-F238E27FC236}">
                <a16:creationId xmlns:a16="http://schemas.microsoft.com/office/drawing/2014/main" id="{2796FEBC-1863-4659-E299-2546F27DBF1B}"/>
              </a:ext>
            </a:extLst>
          </p:cNvPr>
          <p:cNvSpPr/>
          <p:nvPr/>
        </p:nvSpPr>
        <p:spPr>
          <a:xfrm>
            <a:off x="1998129" y="2015392"/>
            <a:ext cx="179462" cy="128187"/>
          </a:xfrm>
          <a:prstGeom prst="downArrow">
            <a:avLst/>
          </a:prstGeom>
          <a:solidFill>
            <a:srgbClr val="FF0000"/>
          </a:solid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1971730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E5FB34-8FB8-31F8-EE59-E8527AD33695}"/>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A596A2E7-A904-4122-F1D2-06EEAC401991}"/>
              </a:ext>
            </a:extLst>
          </p:cNvPr>
          <p:cNvSpPr>
            <a:spLocks noGrp="1"/>
          </p:cNvSpPr>
          <p:nvPr>
            <p:ph type="sldNum" sz="quarter" idx="4"/>
          </p:nvPr>
        </p:nvSpPr>
        <p:spPr/>
        <p:txBody>
          <a:bodyPr/>
          <a:lstStyle/>
          <a:p>
            <a:fld id="{38FB3DE5-0BF2-9949-8E8E-62041A1EAFCC}" type="slidenum">
              <a:rPr lang="en-US" smtClean="0"/>
              <a:pPr/>
              <a:t>17</a:t>
            </a:fld>
            <a:endParaRPr lang="en-US"/>
          </a:p>
        </p:txBody>
      </p:sp>
      <p:sp>
        <p:nvSpPr>
          <p:cNvPr id="3" name="Título 2">
            <a:extLst>
              <a:ext uri="{FF2B5EF4-FFF2-40B4-BE49-F238E27FC236}">
                <a16:creationId xmlns:a16="http://schemas.microsoft.com/office/drawing/2014/main" id="{7C07A727-02EE-9BB6-00C4-CA6E38E4E1FD}"/>
              </a:ext>
            </a:extLst>
          </p:cNvPr>
          <p:cNvSpPr>
            <a:spLocks noGrp="1"/>
          </p:cNvSpPr>
          <p:nvPr>
            <p:ph type="title"/>
          </p:nvPr>
        </p:nvSpPr>
        <p:spPr/>
        <p:txBody>
          <a:bodyPr/>
          <a:lstStyle/>
          <a:p>
            <a:r>
              <a:rPr lang="es-ES" dirty="0" err="1"/>
              <a:t>Checking</a:t>
            </a:r>
            <a:r>
              <a:rPr lang="es-ES" dirty="0"/>
              <a:t> </a:t>
            </a:r>
            <a:r>
              <a:rPr lang="es-ES" dirty="0" err="1"/>
              <a:t>your</a:t>
            </a:r>
            <a:r>
              <a:rPr lang="es-ES" dirty="0"/>
              <a:t> </a:t>
            </a:r>
            <a:r>
              <a:rPr lang="es-ES" dirty="0" err="1"/>
              <a:t>knowledge</a:t>
            </a:r>
            <a:endParaRPr lang="es-ES" dirty="0"/>
          </a:p>
        </p:txBody>
      </p:sp>
      <p:sp>
        <p:nvSpPr>
          <p:cNvPr id="4" name="Shape 3">
            <a:extLst>
              <a:ext uri="{FF2B5EF4-FFF2-40B4-BE49-F238E27FC236}">
                <a16:creationId xmlns:a16="http://schemas.microsoft.com/office/drawing/2014/main" id="{5EFD429D-590C-0D8E-F37B-2BFD3DB32CF5}"/>
              </a:ext>
            </a:extLst>
          </p:cNvPr>
          <p:cNvSpPr/>
          <p:nvPr/>
        </p:nvSpPr>
        <p:spPr>
          <a:xfrm>
            <a:off x="935797" y="1621267"/>
            <a:ext cx="214313" cy="214313"/>
          </a:xfrm>
          <a:prstGeom prst="ellipse">
            <a:avLst/>
          </a:prstGeom>
          <a:solidFill>
            <a:srgbClr val="FF8C00"/>
          </a:solidFill>
          <a:ln/>
        </p:spPr>
        <p:txBody>
          <a:bodyPr/>
          <a:lstStyle/>
          <a:p>
            <a:endParaRPr lang="en-US"/>
          </a:p>
        </p:txBody>
      </p:sp>
      <p:sp>
        <p:nvSpPr>
          <p:cNvPr id="7" name="Text 4">
            <a:extLst>
              <a:ext uri="{FF2B5EF4-FFF2-40B4-BE49-F238E27FC236}">
                <a16:creationId xmlns:a16="http://schemas.microsoft.com/office/drawing/2014/main" id="{818926D5-A434-3150-59E1-205EBE9D5A17}"/>
              </a:ext>
            </a:extLst>
          </p:cNvPr>
          <p:cNvSpPr/>
          <p:nvPr/>
        </p:nvSpPr>
        <p:spPr>
          <a:xfrm>
            <a:off x="1020094" y="1659174"/>
            <a:ext cx="45719" cy="138499"/>
          </a:xfrm>
          <a:prstGeom prst="rect">
            <a:avLst/>
          </a:prstGeom>
          <a:noFill/>
          <a:ln/>
        </p:spPr>
        <p:txBody>
          <a:bodyPr wrap="square" lIns="0" tIns="0" rIns="0" bIns="0" rtlCol="0" anchor="ctr">
            <a:spAutoFit/>
          </a:bodyPr>
          <a:lstStyle/>
          <a:p>
            <a:pPr marL="0" indent="0">
              <a:buNone/>
            </a:pPr>
            <a:r>
              <a:rPr lang="en-US" sz="900" b="1" dirty="0">
                <a:solidFill>
                  <a:srgbClr val="FFFFFF"/>
                </a:solidFill>
                <a:latin typeface="Arial" pitchFamily="34" charset="0"/>
                <a:ea typeface="Arial" pitchFamily="34" charset="-122"/>
                <a:cs typeface="Arial" pitchFamily="34" charset="-120"/>
              </a:rPr>
              <a:t>1</a:t>
            </a:r>
            <a:endParaRPr lang="en-US" sz="900" dirty="0"/>
          </a:p>
        </p:txBody>
      </p:sp>
      <p:sp>
        <p:nvSpPr>
          <p:cNvPr id="8" name="Text 5">
            <a:extLst>
              <a:ext uri="{FF2B5EF4-FFF2-40B4-BE49-F238E27FC236}">
                <a16:creationId xmlns:a16="http://schemas.microsoft.com/office/drawing/2014/main" id="{6D4C4C88-562F-7153-5E6E-779A38DEEE12}"/>
              </a:ext>
            </a:extLst>
          </p:cNvPr>
          <p:cNvSpPr/>
          <p:nvPr/>
        </p:nvSpPr>
        <p:spPr>
          <a:xfrm>
            <a:off x="1292984" y="1520675"/>
            <a:ext cx="6543339" cy="415498"/>
          </a:xfrm>
          <a:prstGeom prst="rect">
            <a:avLst/>
          </a:prstGeom>
          <a:noFill/>
          <a:ln/>
        </p:spPr>
        <p:txBody>
          <a:bodyPr wrap="square" lIns="0" tIns="0" rIns="0" bIns="0" rtlCol="0" anchor="ctr">
            <a:spAutoFit/>
          </a:bodyPr>
          <a:lstStyle/>
          <a:p>
            <a:pPr marL="0" indent="0">
              <a:buNone/>
            </a:pPr>
            <a:r>
              <a:rPr lang="en-US" sz="1350" dirty="0">
                <a:solidFill>
                  <a:srgbClr val="333333"/>
                </a:solidFill>
                <a:latin typeface="Arial" pitchFamily="34" charset="0"/>
                <a:ea typeface="Arial" pitchFamily="34" charset="-122"/>
                <a:cs typeface="Arial" pitchFamily="34" charset="-120"/>
              </a:rPr>
              <a:t>You are analyzing 400 patient samples that will be arriving to your lab during the next year. The objective is to find robust markers of disease. Which approach will you use? </a:t>
            </a:r>
            <a:endParaRPr lang="en-US" sz="1350" dirty="0"/>
          </a:p>
        </p:txBody>
      </p:sp>
      <p:sp>
        <p:nvSpPr>
          <p:cNvPr id="48" name="Shape 3">
            <a:extLst>
              <a:ext uri="{FF2B5EF4-FFF2-40B4-BE49-F238E27FC236}">
                <a16:creationId xmlns:a16="http://schemas.microsoft.com/office/drawing/2014/main" id="{2AA9FDB7-22F9-91AA-ADF0-9E9FCAC776E6}"/>
              </a:ext>
            </a:extLst>
          </p:cNvPr>
          <p:cNvSpPr/>
          <p:nvPr/>
        </p:nvSpPr>
        <p:spPr>
          <a:xfrm>
            <a:off x="935797" y="2501636"/>
            <a:ext cx="214313" cy="214313"/>
          </a:xfrm>
          <a:prstGeom prst="ellipse">
            <a:avLst/>
          </a:prstGeom>
          <a:solidFill>
            <a:srgbClr val="FF8C00"/>
          </a:solidFill>
          <a:ln/>
        </p:spPr>
        <p:txBody>
          <a:bodyPr/>
          <a:lstStyle/>
          <a:p>
            <a:endParaRPr lang="en-US"/>
          </a:p>
        </p:txBody>
      </p:sp>
      <p:sp>
        <p:nvSpPr>
          <p:cNvPr id="49" name="Text 4">
            <a:extLst>
              <a:ext uri="{FF2B5EF4-FFF2-40B4-BE49-F238E27FC236}">
                <a16:creationId xmlns:a16="http://schemas.microsoft.com/office/drawing/2014/main" id="{D44C5615-D9BB-5105-8A6D-52C46CBCEB4B}"/>
              </a:ext>
            </a:extLst>
          </p:cNvPr>
          <p:cNvSpPr/>
          <p:nvPr/>
        </p:nvSpPr>
        <p:spPr>
          <a:xfrm>
            <a:off x="1020094" y="2539543"/>
            <a:ext cx="45719" cy="138499"/>
          </a:xfrm>
          <a:prstGeom prst="rect">
            <a:avLst/>
          </a:prstGeom>
          <a:noFill/>
          <a:ln/>
        </p:spPr>
        <p:txBody>
          <a:bodyPr wrap="square" lIns="0" tIns="0" rIns="0" bIns="0" rtlCol="0" anchor="ctr">
            <a:spAutoFit/>
          </a:bodyPr>
          <a:lstStyle/>
          <a:p>
            <a:pPr marL="0" indent="0">
              <a:buNone/>
            </a:pPr>
            <a:r>
              <a:rPr lang="en-US" sz="900" b="1" dirty="0">
                <a:solidFill>
                  <a:srgbClr val="FFFFFF"/>
                </a:solidFill>
                <a:latin typeface="Arial" pitchFamily="34" charset="0"/>
                <a:cs typeface="Arial" pitchFamily="34" charset="-120"/>
              </a:rPr>
              <a:t>2</a:t>
            </a:r>
            <a:endParaRPr lang="en-US" sz="900" dirty="0"/>
          </a:p>
        </p:txBody>
      </p:sp>
      <p:sp>
        <p:nvSpPr>
          <p:cNvPr id="51" name="Text 5">
            <a:extLst>
              <a:ext uri="{FF2B5EF4-FFF2-40B4-BE49-F238E27FC236}">
                <a16:creationId xmlns:a16="http://schemas.microsoft.com/office/drawing/2014/main" id="{758BB307-0809-E4BB-B0E2-32BA654BE63A}"/>
              </a:ext>
            </a:extLst>
          </p:cNvPr>
          <p:cNvSpPr/>
          <p:nvPr/>
        </p:nvSpPr>
        <p:spPr>
          <a:xfrm>
            <a:off x="1292984" y="2366418"/>
            <a:ext cx="6543339" cy="623248"/>
          </a:xfrm>
          <a:prstGeom prst="rect">
            <a:avLst/>
          </a:prstGeom>
          <a:noFill/>
          <a:ln/>
        </p:spPr>
        <p:txBody>
          <a:bodyPr wrap="square" lIns="0" tIns="0" rIns="0" bIns="0" rtlCol="0" anchor="ctr">
            <a:spAutoFit/>
          </a:bodyPr>
          <a:lstStyle/>
          <a:p>
            <a:pPr marL="0" indent="0">
              <a:buNone/>
            </a:pPr>
            <a:r>
              <a:rPr lang="en-US" sz="1350" dirty="0">
                <a:solidFill>
                  <a:srgbClr val="333333"/>
                </a:solidFill>
                <a:latin typeface="Arial" pitchFamily="34" charset="0"/>
                <a:ea typeface="Arial" pitchFamily="34" charset="-122"/>
                <a:cs typeface="Arial" pitchFamily="34" charset="-120"/>
              </a:rPr>
              <a:t>You are planning to use long-reads for genome annotation of a butterfly. You are getting samples from 3 different species and 5 different tissues to obtain a good coverage of the transcriptome space. Which approach will you use?</a:t>
            </a:r>
            <a:endParaRPr lang="en-US" sz="1350" dirty="0"/>
          </a:p>
        </p:txBody>
      </p:sp>
    </p:spTree>
    <p:extLst>
      <p:ext uri="{BB962C8B-B14F-4D97-AF65-F5344CB8AC3E}">
        <p14:creationId xmlns:p14="http://schemas.microsoft.com/office/powerpoint/2010/main" val="38586245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A39583-347B-F968-44F6-AD8E487EB7C0}"/>
            </a:ext>
          </a:extLst>
        </p:cNvPr>
        <p:cNvGrpSpPr/>
        <p:nvPr/>
      </p:nvGrpSpPr>
      <p:grpSpPr>
        <a:xfrm>
          <a:off x="0" y="0"/>
          <a:ext cx="0" cy="0"/>
          <a:chOff x="0" y="0"/>
          <a:chExt cx="0" cy="0"/>
        </a:xfrm>
      </p:grpSpPr>
      <p:sp>
        <p:nvSpPr>
          <p:cNvPr id="3" name="Text 0">
            <a:extLst>
              <a:ext uri="{FF2B5EF4-FFF2-40B4-BE49-F238E27FC236}">
                <a16:creationId xmlns:a16="http://schemas.microsoft.com/office/drawing/2014/main" id="{C90E88A0-7153-2381-62A2-7FF1A7D838DF}"/>
              </a:ext>
            </a:extLst>
          </p:cNvPr>
          <p:cNvSpPr/>
          <p:nvPr/>
        </p:nvSpPr>
        <p:spPr>
          <a:xfrm>
            <a:off x="3905036" y="1661274"/>
            <a:ext cx="1405365" cy="363626"/>
          </a:xfrm>
          <a:prstGeom prst="rect">
            <a:avLst/>
          </a:prstGeom>
          <a:noFill/>
          <a:ln/>
        </p:spPr>
        <p:txBody>
          <a:bodyPr wrap="square" lIns="0" tIns="0" rIns="0" bIns="0" rtlCol="0" anchor="ctr">
            <a:spAutoFit/>
          </a:bodyPr>
          <a:lstStyle/>
          <a:p>
            <a:pPr marL="0" indent="0">
              <a:buNone/>
            </a:pPr>
            <a:r>
              <a:rPr lang="en-US" sz="2363" b="1" dirty="0">
                <a:solidFill>
                  <a:srgbClr val="FF8C00"/>
                </a:solidFill>
                <a:latin typeface="Arial" pitchFamily="34" charset="0"/>
                <a:ea typeface="Arial" pitchFamily="34" charset="-122"/>
                <a:cs typeface="Arial" pitchFamily="34" charset="-120"/>
              </a:rPr>
              <a:t>Section 2</a:t>
            </a:r>
            <a:endParaRPr lang="en-US" sz="2363" dirty="0"/>
          </a:p>
        </p:txBody>
      </p:sp>
      <p:sp>
        <p:nvSpPr>
          <p:cNvPr id="4" name="Text 1">
            <a:extLst>
              <a:ext uri="{FF2B5EF4-FFF2-40B4-BE49-F238E27FC236}">
                <a16:creationId xmlns:a16="http://schemas.microsoft.com/office/drawing/2014/main" id="{1DC35928-3A8F-9715-16BE-15F6C4CCEF06}"/>
              </a:ext>
            </a:extLst>
          </p:cNvPr>
          <p:cNvSpPr/>
          <p:nvPr/>
        </p:nvSpPr>
        <p:spPr>
          <a:xfrm>
            <a:off x="1067293" y="2039475"/>
            <a:ext cx="7080852" cy="900246"/>
          </a:xfrm>
          <a:prstGeom prst="rect">
            <a:avLst/>
          </a:prstGeom>
          <a:noFill/>
          <a:ln/>
        </p:spPr>
        <p:txBody>
          <a:bodyPr wrap="square" lIns="0" tIns="0" rIns="0" bIns="0" rtlCol="0" anchor="ctr">
            <a:spAutoFit/>
          </a:bodyPr>
          <a:lstStyle/>
          <a:p>
            <a:pPr marL="0" indent="0" algn="ctr">
              <a:buNone/>
            </a:pPr>
            <a:r>
              <a:rPr lang="en-US" sz="2925" b="1" dirty="0">
                <a:solidFill>
                  <a:srgbClr val="FFFFFF"/>
                </a:solidFill>
                <a:latin typeface="Arial" pitchFamily="34" charset="0"/>
                <a:ea typeface="Arial" pitchFamily="34" charset="-122"/>
                <a:cs typeface="Arial" pitchFamily="34" charset="-120"/>
              </a:rPr>
              <a:t>Basic concepts for differential expression</a:t>
            </a:r>
            <a:endParaRPr lang="en-US" sz="2925" dirty="0"/>
          </a:p>
        </p:txBody>
      </p:sp>
      <p:sp>
        <p:nvSpPr>
          <p:cNvPr id="6" name="Text 3">
            <a:extLst>
              <a:ext uri="{FF2B5EF4-FFF2-40B4-BE49-F238E27FC236}">
                <a16:creationId xmlns:a16="http://schemas.microsoft.com/office/drawing/2014/main" id="{E3201A28-A601-4D5B-2184-80362E986E1B}"/>
              </a:ext>
            </a:extLst>
          </p:cNvPr>
          <p:cNvSpPr/>
          <p:nvPr/>
        </p:nvSpPr>
        <p:spPr>
          <a:xfrm>
            <a:off x="1747512" y="3133048"/>
            <a:ext cx="5720386" cy="484748"/>
          </a:xfrm>
          <a:prstGeom prst="rect">
            <a:avLst/>
          </a:prstGeom>
          <a:noFill/>
          <a:ln/>
        </p:spPr>
        <p:txBody>
          <a:bodyPr wrap="square" lIns="0" tIns="0" rIns="0" bIns="0" rtlCol="0" anchor="ctr">
            <a:spAutoFit/>
          </a:bodyPr>
          <a:lstStyle/>
          <a:p>
            <a:pPr marL="0" indent="0" algn="ctr">
              <a:buNone/>
            </a:pPr>
            <a:r>
              <a:rPr lang="en-US" sz="1575" dirty="0">
                <a:solidFill>
                  <a:srgbClr val="FFFFFF"/>
                </a:solidFill>
                <a:latin typeface="Arial" pitchFamily="34" charset="0"/>
                <a:cs typeface="Arial" pitchFamily="34" charset="-120"/>
              </a:rPr>
              <a:t>Functional Diversity, </a:t>
            </a:r>
          </a:p>
          <a:p>
            <a:pPr marL="0" indent="0" algn="ctr">
              <a:buNone/>
            </a:pPr>
            <a:r>
              <a:rPr lang="en-US" sz="1575" dirty="0">
                <a:solidFill>
                  <a:srgbClr val="FFFFFF"/>
                </a:solidFill>
                <a:latin typeface="Arial" pitchFamily="34" charset="0"/>
                <a:cs typeface="Arial" pitchFamily="34" charset="-120"/>
              </a:rPr>
              <a:t>Differential Expression, Differential Isoform Usage</a:t>
            </a:r>
            <a:endParaRPr lang="en-US" sz="1575" dirty="0"/>
          </a:p>
        </p:txBody>
      </p:sp>
    </p:spTree>
    <p:extLst>
      <p:ext uri="{BB962C8B-B14F-4D97-AF65-F5344CB8AC3E}">
        <p14:creationId xmlns:p14="http://schemas.microsoft.com/office/powerpoint/2010/main" val="16840663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1F45FB43-3980-9250-F7F3-58CC79659180}"/>
              </a:ext>
            </a:extLst>
          </p:cNvPr>
          <p:cNvSpPr>
            <a:spLocks noGrp="1"/>
          </p:cNvSpPr>
          <p:nvPr>
            <p:ph type="sldNum" sz="quarter" idx="4"/>
          </p:nvPr>
        </p:nvSpPr>
        <p:spPr/>
        <p:txBody>
          <a:bodyPr/>
          <a:lstStyle/>
          <a:p>
            <a:fld id="{38FB3DE5-0BF2-9949-8E8E-62041A1EAFCC}" type="slidenum">
              <a:rPr lang="en-US" smtClean="0"/>
              <a:pPr/>
              <a:t>19</a:t>
            </a:fld>
            <a:endParaRPr lang="en-US"/>
          </a:p>
        </p:txBody>
      </p:sp>
      <p:sp>
        <p:nvSpPr>
          <p:cNvPr id="3" name="Título 2">
            <a:extLst>
              <a:ext uri="{FF2B5EF4-FFF2-40B4-BE49-F238E27FC236}">
                <a16:creationId xmlns:a16="http://schemas.microsoft.com/office/drawing/2014/main" id="{195618C9-DD44-F260-ACC2-071668C555ED}"/>
              </a:ext>
            </a:extLst>
          </p:cNvPr>
          <p:cNvSpPr>
            <a:spLocks noGrp="1"/>
          </p:cNvSpPr>
          <p:nvPr>
            <p:ph type="title"/>
          </p:nvPr>
        </p:nvSpPr>
        <p:spPr/>
        <p:txBody>
          <a:bodyPr/>
          <a:lstStyle/>
          <a:p>
            <a:r>
              <a:rPr lang="es-ES" dirty="0" err="1"/>
              <a:t>What</a:t>
            </a:r>
            <a:r>
              <a:rPr lang="es-ES" dirty="0"/>
              <a:t> input data do </a:t>
            </a:r>
            <a:r>
              <a:rPr lang="es-ES" dirty="0" err="1"/>
              <a:t>we</a:t>
            </a:r>
            <a:r>
              <a:rPr lang="es-ES" dirty="0"/>
              <a:t> </a:t>
            </a:r>
            <a:r>
              <a:rPr lang="es-ES" dirty="0" err="1"/>
              <a:t>need</a:t>
            </a:r>
            <a:r>
              <a:rPr lang="es-ES" dirty="0"/>
              <a:t> </a:t>
            </a:r>
            <a:r>
              <a:rPr lang="es-ES" dirty="0" err="1"/>
              <a:t>to</a:t>
            </a:r>
            <a:r>
              <a:rPr lang="es-ES" dirty="0"/>
              <a:t> </a:t>
            </a:r>
            <a:r>
              <a:rPr lang="es-ES" dirty="0" err="1"/>
              <a:t>functional</a:t>
            </a:r>
            <a:r>
              <a:rPr lang="es-ES" dirty="0"/>
              <a:t> </a:t>
            </a:r>
            <a:r>
              <a:rPr lang="es-ES" dirty="0" err="1"/>
              <a:t>isotranscriptomics</a:t>
            </a:r>
            <a:r>
              <a:rPr lang="es-ES" dirty="0"/>
              <a:t> </a:t>
            </a:r>
            <a:r>
              <a:rPr lang="es-ES" dirty="0" err="1"/>
              <a:t>analysis</a:t>
            </a:r>
            <a:r>
              <a:rPr lang="es-ES" dirty="0"/>
              <a:t>?</a:t>
            </a:r>
          </a:p>
        </p:txBody>
      </p:sp>
      <p:pic>
        <p:nvPicPr>
          <p:cNvPr id="4" name="Picture 3" descr="figure1_v2.png">
            <a:extLst>
              <a:ext uri="{FF2B5EF4-FFF2-40B4-BE49-F238E27FC236}">
                <a16:creationId xmlns:a16="http://schemas.microsoft.com/office/drawing/2014/main" id="{D09F2279-E546-07D1-9724-FEF6018BAD18}"/>
              </a:ext>
            </a:extLst>
          </p:cNvPr>
          <p:cNvPicPr>
            <a:picLocks noChangeAspect="1"/>
          </p:cNvPicPr>
          <p:nvPr/>
        </p:nvPicPr>
        <p:blipFill>
          <a:blip r:embed="rId2"/>
          <a:srcRect l="3459" b="82222"/>
          <a:stretch>
            <a:fillRect/>
          </a:stretch>
        </p:blipFill>
        <p:spPr>
          <a:xfrm>
            <a:off x="200903" y="1576376"/>
            <a:ext cx="8742193" cy="1990748"/>
          </a:xfrm>
          <a:prstGeom prst="rect">
            <a:avLst/>
          </a:prstGeom>
          <a:solidFill>
            <a:schemeClr val="bg1"/>
          </a:solidFill>
        </p:spPr>
      </p:pic>
    </p:spTree>
    <p:extLst>
      <p:ext uri="{BB962C8B-B14F-4D97-AF65-F5344CB8AC3E}">
        <p14:creationId xmlns:p14="http://schemas.microsoft.com/office/powerpoint/2010/main" val="12477629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35BBE26-FE4E-9074-9135-2834C8C6ED57}"/>
              </a:ext>
            </a:extLst>
          </p:cNvPr>
          <p:cNvSpPr>
            <a:spLocks noGrp="1"/>
          </p:cNvSpPr>
          <p:nvPr>
            <p:ph type="sldNum" sz="quarter" idx="4"/>
          </p:nvPr>
        </p:nvSpPr>
        <p:spPr/>
        <p:txBody>
          <a:bodyPr/>
          <a:lstStyle/>
          <a:p>
            <a:fld id="{38FB3DE5-0BF2-9949-8E8E-62041A1EAFCC}" type="slidenum">
              <a:rPr lang="en-US" smtClean="0"/>
              <a:pPr/>
              <a:t>2</a:t>
            </a:fld>
            <a:endParaRPr lang="en-US"/>
          </a:p>
        </p:txBody>
      </p:sp>
      <p:sp>
        <p:nvSpPr>
          <p:cNvPr id="5" name="Text 1">
            <a:extLst>
              <a:ext uri="{FF2B5EF4-FFF2-40B4-BE49-F238E27FC236}">
                <a16:creationId xmlns:a16="http://schemas.microsoft.com/office/drawing/2014/main" id="{BF3C652C-ECEC-4D72-9C20-EB87298BBA1D}"/>
              </a:ext>
            </a:extLst>
          </p:cNvPr>
          <p:cNvSpPr/>
          <p:nvPr/>
        </p:nvSpPr>
        <p:spPr>
          <a:xfrm>
            <a:off x="285750" y="107156"/>
            <a:ext cx="1682883" cy="300038"/>
          </a:xfrm>
          <a:prstGeom prst="rect">
            <a:avLst/>
          </a:prstGeom>
          <a:noFill/>
          <a:ln/>
        </p:spPr>
        <p:txBody>
          <a:bodyPr wrap="square" lIns="0" tIns="0" rIns="0" bIns="0" rtlCol="0" anchor="ctr">
            <a:spAutoFit/>
          </a:bodyPr>
          <a:lstStyle/>
          <a:p>
            <a:pPr marL="0" indent="0">
              <a:buNone/>
            </a:pPr>
            <a:r>
              <a:rPr lang="en-US" sz="1575" b="1" dirty="0">
                <a:solidFill>
                  <a:srgbClr val="FFFFFF"/>
                </a:solidFill>
                <a:latin typeface="Arial" pitchFamily="34" charset="0"/>
                <a:ea typeface="Arial" pitchFamily="34" charset="-122"/>
                <a:cs typeface="Arial" pitchFamily="34" charset="-120"/>
              </a:rPr>
              <a:t>Course Contents</a:t>
            </a:r>
            <a:endParaRPr lang="en-US" sz="1575" dirty="0"/>
          </a:p>
        </p:txBody>
      </p:sp>
      <p:sp>
        <p:nvSpPr>
          <p:cNvPr id="7" name="Shape 3">
            <a:extLst>
              <a:ext uri="{FF2B5EF4-FFF2-40B4-BE49-F238E27FC236}">
                <a16:creationId xmlns:a16="http://schemas.microsoft.com/office/drawing/2014/main" id="{1DA13D17-C9FD-49D7-61FF-45B2F5B4EB38}"/>
              </a:ext>
            </a:extLst>
          </p:cNvPr>
          <p:cNvSpPr/>
          <p:nvPr/>
        </p:nvSpPr>
        <p:spPr>
          <a:xfrm>
            <a:off x="298133" y="964406"/>
            <a:ext cx="214313" cy="214313"/>
          </a:xfrm>
          <a:prstGeom prst="ellipse">
            <a:avLst/>
          </a:prstGeom>
          <a:solidFill>
            <a:srgbClr val="FF8C00"/>
          </a:solidFill>
          <a:ln/>
        </p:spPr>
        <p:txBody>
          <a:bodyPr/>
          <a:lstStyle/>
          <a:p>
            <a:endParaRPr lang="en-US"/>
          </a:p>
        </p:txBody>
      </p:sp>
      <p:sp>
        <p:nvSpPr>
          <p:cNvPr id="8" name="Text 4">
            <a:extLst>
              <a:ext uri="{FF2B5EF4-FFF2-40B4-BE49-F238E27FC236}">
                <a16:creationId xmlns:a16="http://schemas.microsoft.com/office/drawing/2014/main" id="{20F311A4-F21A-03AC-88CD-72107C371893}"/>
              </a:ext>
            </a:extLst>
          </p:cNvPr>
          <p:cNvSpPr/>
          <p:nvPr/>
        </p:nvSpPr>
        <p:spPr>
          <a:xfrm>
            <a:off x="382430" y="1002313"/>
            <a:ext cx="45719" cy="138499"/>
          </a:xfrm>
          <a:prstGeom prst="rect">
            <a:avLst/>
          </a:prstGeom>
          <a:noFill/>
          <a:ln/>
        </p:spPr>
        <p:txBody>
          <a:bodyPr wrap="square" lIns="0" tIns="0" rIns="0" bIns="0" rtlCol="0" anchor="ctr">
            <a:spAutoFit/>
          </a:bodyPr>
          <a:lstStyle/>
          <a:p>
            <a:pPr marL="0" indent="0">
              <a:buNone/>
            </a:pPr>
            <a:r>
              <a:rPr lang="en-US" sz="900" b="1" dirty="0">
                <a:solidFill>
                  <a:srgbClr val="FFFFFF"/>
                </a:solidFill>
                <a:latin typeface="Arial" pitchFamily="34" charset="0"/>
                <a:ea typeface="Arial" pitchFamily="34" charset="-122"/>
                <a:cs typeface="Arial" pitchFamily="34" charset="-120"/>
              </a:rPr>
              <a:t>1</a:t>
            </a:r>
            <a:endParaRPr lang="en-US" sz="900" dirty="0"/>
          </a:p>
        </p:txBody>
      </p:sp>
      <p:sp>
        <p:nvSpPr>
          <p:cNvPr id="9" name="Text 5">
            <a:extLst>
              <a:ext uri="{FF2B5EF4-FFF2-40B4-BE49-F238E27FC236}">
                <a16:creationId xmlns:a16="http://schemas.microsoft.com/office/drawing/2014/main" id="{3C74380B-6F3D-618B-D5B3-6637AB37E928}"/>
              </a:ext>
            </a:extLst>
          </p:cNvPr>
          <p:cNvSpPr/>
          <p:nvPr/>
        </p:nvSpPr>
        <p:spPr>
          <a:xfrm>
            <a:off x="655320" y="967688"/>
            <a:ext cx="3297844" cy="207749"/>
          </a:xfrm>
          <a:prstGeom prst="rect">
            <a:avLst/>
          </a:prstGeom>
          <a:noFill/>
          <a:ln/>
        </p:spPr>
        <p:txBody>
          <a:bodyPr wrap="square" lIns="0" tIns="0" rIns="0" bIns="0" rtlCol="0" anchor="ctr">
            <a:spAutoFit/>
          </a:bodyPr>
          <a:lstStyle/>
          <a:p>
            <a:pPr marL="0" indent="0">
              <a:buNone/>
            </a:pPr>
            <a:r>
              <a:rPr lang="en-US" sz="1350" dirty="0">
                <a:solidFill>
                  <a:srgbClr val="333333"/>
                </a:solidFill>
                <a:latin typeface="Arial" pitchFamily="34" charset="0"/>
                <a:ea typeface="Arial" pitchFamily="34" charset="-122"/>
                <a:cs typeface="Arial" pitchFamily="34" charset="-120"/>
              </a:rPr>
              <a:t>How to create your data matrix</a:t>
            </a:r>
          </a:p>
        </p:txBody>
      </p:sp>
      <p:sp>
        <p:nvSpPr>
          <p:cNvPr id="10" name="Shape 6">
            <a:extLst>
              <a:ext uri="{FF2B5EF4-FFF2-40B4-BE49-F238E27FC236}">
                <a16:creationId xmlns:a16="http://schemas.microsoft.com/office/drawing/2014/main" id="{C4E0CACD-1525-CD18-52E5-4CACC79BC2BB}"/>
              </a:ext>
            </a:extLst>
          </p:cNvPr>
          <p:cNvSpPr/>
          <p:nvPr/>
        </p:nvSpPr>
        <p:spPr>
          <a:xfrm>
            <a:off x="298133" y="1400175"/>
            <a:ext cx="214313" cy="214313"/>
          </a:xfrm>
          <a:prstGeom prst="ellipse">
            <a:avLst/>
          </a:prstGeom>
          <a:solidFill>
            <a:srgbClr val="0047AB"/>
          </a:solidFill>
          <a:ln/>
        </p:spPr>
        <p:txBody>
          <a:bodyPr/>
          <a:lstStyle/>
          <a:p>
            <a:endParaRPr lang="en-US"/>
          </a:p>
        </p:txBody>
      </p:sp>
      <p:sp>
        <p:nvSpPr>
          <p:cNvPr id="11" name="Text 7">
            <a:extLst>
              <a:ext uri="{FF2B5EF4-FFF2-40B4-BE49-F238E27FC236}">
                <a16:creationId xmlns:a16="http://schemas.microsoft.com/office/drawing/2014/main" id="{44CBDA38-60E3-7993-B43C-ADA2E262864E}"/>
              </a:ext>
            </a:extLst>
          </p:cNvPr>
          <p:cNvSpPr/>
          <p:nvPr/>
        </p:nvSpPr>
        <p:spPr>
          <a:xfrm>
            <a:off x="382430" y="1438082"/>
            <a:ext cx="45719" cy="138499"/>
          </a:xfrm>
          <a:prstGeom prst="rect">
            <a:avLst/>
          </a:prstGeom>
          <a:noFill/>
          <a:ln/>
        </p:spPr>
        <p:txBody>
          <a:bodyPr wrap="square" lIns="0" tIns="0" rIns="0" bIns="0" rtlCol="0" anchor="ctr">
            <a:spAutoFit/>
          </a:bodyPr>
          <a:lstStyle/>
          <a:p>
            <a:pPr marL="0" indent="0">
              <a:buNone/>
            </a:pPr>
            <a:r>
              <a:rPr lang="en-US" sz="900" b="1" dirty="0">
                <a:solidFill>
                  <a:srgbClr val="FFFFFF"/>
                </a:solidFill>
                <a:latin typeface="Arial" pitchFamily="34" charset="0"/>
                <a:ea typeface="Arial" pitchFamily="34" charset="-122"/>
                <a:cs typeface="Arial" pitchFamily="34" charset="-120"/>
              </a:rPr>
              <a:t>2</a:t>
            </a:r>
            <a:endParaRPr lang="en-US" sz="900" dirty="0"/>
          </a:p>
        </p:txBody>
      </p:sp>
      <p:sp>
        <p:nvSpPr>
          <p:cNvPr id="12" name="Text 8">
            <a:extLst>
              <a:ext uri="{FF2B5EF4-FFF2-40B4-BE49-F238E27FC236}">
                <a16:creationId xmlns:a16="http://schemas.microsoft.com/office/drawing/2014/main" id="{8CB17708-D4B1-BFF9-B514-847F31DEBA18}"/>
              </a:ext>
            </a:extLst>
          </p:cNvPr>
          <p:cNvSpPr/>
          <p:nvPr/>
        </p:nvSpPr>
        <p:spPr>
          <a:xfrm>
            <a:off x="655320" y="1403457"/>
            <a:ext cx="3417916" cy="207749"/>
          </a:xfrm>
          <a:prstGeom prst="rect">
            <a:avLst/>
          </a:prstGeom>
          <a:noFill/>
          <a:ln/>
        </p:spPr>
        <p:txBody>
          <a:bodyPr wrap="square" lIns="0" tIns="0" rIns="0" bIns="0" rtlCol="0" anchor="ctr">
            <a:spAutoFit/>
          </a:bodyPr>
          <a:lstStyle/>
          <a:p>
            <a:pPr marL="0" indent="0">
              <a:buNone/>
            </a:pPr>
            <a:r>
              <a:rPr lang="en-US" sz="1350" dirty="0">
                <a:solidFill>
                  <a:srgbClr val="333333"/>
                </a:solidFill>
                <a:latin typeface="Arial" pitchFamily="34" charset="0"/>
                <a:ea typeface="Arial" pitchFamily="34" charset="-122"/>
                <a:cs typeface="Arial" pitchFamily="34" charset="-120"/>
              </a:rPr>
              <a:t>Basic concepts for differential expression</a:t>
            </a:r>
          </a:p>
        </p:txBody>
      </p:sp>
      <p:sp>
        <p:nvSpPr>
          <p:cNvPr id="13" name="Shape 9">
            <a:extLst>
              <a:ext uri="{FF2B5EF4-FFF2-40B4-BE49-F238E27FC236}">
                <a16:creationId xmlns:a16="http://schemas.microsoft.com/office/drawing/2014/main" id="{2404E52A-81C6-CC40-F88D-FD766212FCD7}"/>
              </a:ext>
            </a:extLst>
          </p:cNvPr>
          <p:cNvSpPr/>
          <p:nvPr/>
        </p:nvSpPr>
        <p:spPr>
          <a:xfrm>
            <a:off x="298133" y="1835944"/>
            <a:ext cx="214313" cy="214313"/>
          </a:xfrm>
          <a:prstGeom prst="ellipse">
            <a:avLst/>
          </a:prstGeom>
          <a:solidFill>
            <a:srgbClr val="0047AB"/>
          </a:solidFill>
          <a:ln/>
        </p:spPr>
        <p:txBody>
          <a:bodyPr/>
          <a:lstStyle/>
          <a:p>
            <a:endParaRPr lang="en-US"/>
          </a:p>
        </p:txBody>
      </p:sp>
      <p:sp>
        <p:nvSpPr>
          <p:cNvPr id="14" name="Text 10">
            <a:extLst>
              <a:ext uri="{FF2B5EF4-FFF2-40B4-BE49-F238E27FC236}">
                <a16:creationId xmlns:a16="http://schemas.microsoft.com/office/drawing/2014/main" id="{EABDA643-98C3-5EE2-970A-271F72F46B28}"/>
              </a:ext>
            </a:extLst>
          </p:cNvPr>
          <p:cNvSpPr/>
          <p:nvPr/>
        </p:nvSpPr>
        <p:spPr>
          <a:xfrm>
            <a:off x="382430" y="1873851"/>
            <a:ext cx="45719" cy="138499"/>
          </a:xfrm>
          <a:prstGeom prst="rect">
            <a:avLst/>
          </a:prstGeom>
          <a:noFill/>
          <a:ln/>
        </p:spPr>
        <p:txBody>
          <a:bodyPr wrap="square" lIns="0" tIns="0" rIns="0" bIns="0" rtlCol="0" anchor="ctr">
            <a:spAutoFit/>
          </a:bodyPr>
          <a:lstStyle/>
          <a:p>
            <a:pPr marL="0" indent="0">
              <a:buNone/>
            </a:pPr>
            <a:r>
              <a:rPr lang="en-US" sz="900" b="1" dirty="0">
                <a:solidFill>
                  <a:srgbClr val="FFFFFF"/>
                </a:solidFill>
                <a:latin typeface="Arial" pitchFamily="34" charset="0"/>
                <a:ea typeface="Arial" pitchFamily="34" charset="-122"/>
                <a:cs typeface="Arial" pitchFamily="34" charset="-120"/>
              </a:rPr>
              <a:t>3</a:t>
            </a:r>
            <a:endParaRPr lang="en-US" sz="900" dirty="0"/>
          </a:p>
        </p:txBody>
      </p:sp>
      <p:sp>
        <p:nvSpPr>
          <p:cNvPr id="15" name="Text 11">
            <a:extLst>
              <a:ext uri="{FF2B5EF4-FFF2-40B4-BE49-F238E27FC236}">
                <a16:creationId xmlns:a16="http://schemas.microsoft.com/office/drawing/2014/main" id="{25D42882-55CD-FE59-01DE-C2BB479D8EFC}"/>
              </a:ext>
            </a:extLst>
          </p:cNvPr>
          <p:cNvSpPr/>
          <p:nvPr/>
        </p:nvSpPr>
        <p:spPr>
          <a:xfrm>
            <a:off x="655320" y="1839226"/>
            <a:ext cx="1824698" cy="207749"/>
          </a:xfrm>
          <a:prstGeom prst="rect">
            <a:avLst/>
          </a:prstGeom>
          <a:noFill/>
          <a:ln/>
        </p:spPr>
        <p:txBody>
          <a:bodyPr wrap="square" lIns="0" tIns="0" rIns="0" bIns="0" rtlCol="0" anchor="ctr">
            <a:spAutoFit/>
          </a:bodyPr>
          <a:lstStyle/>
          <a:p>
            <a:pPr marL="0" indent="0">
              <a:buNone/>
            </a:pPr>
            <a:r>
              <a:rPr lang="en-US" sz="1350" dirty="0" err="1">
                <a:solidFill>
                  <a:srgbClr val="333333"/>
                </a:solidFill>
                <a:latin typeface="Arial" pitchFamily="34" charset="0"/>
                <a:ea typeface="Arial" pitchFamily="34" charset="-122"/>
                <a:cs typeface="Arial" pitchFamily="34" charset="-120"/>
              </a:rPr>
              <a:t>tappAS</a:t>
            </a:r>
            <a:endParaRPr lang="en-US" sz="1350" dirty="0"/>
          </a:p>
        </p:txBody>
      </p:sp>
      <p:sp>
        <p:nvSpPr>
          <p:cNvPr id="16" name="Shape 12">
            <a:extLst>
              <a:ext uri="{FF2B5EF4-FFF2-40B4-BE49-F238E27FC236}">
                <a16:creationId xmlns:a16="http://schemas.microsoft.com/office/drawing/2014/main" id="{E1C882B5-BBF8-E3A9-AE7D-E68C863F81AC}"/>
              </a:ext>
            </a:extLst>
          </p:cNvPr>
          <p:cNvSpPr/>
          <p:nvPr/>
        </p:nvSpPr>
        <p:spPr>
          <a:xfrm>
            <a:off x="298133" y="2271713"/>
            <a:ext cx="214313" cy="214313"/>
          </a:xfrm>
          <a:prstGeom prst="ellipse">
            <a:avLst/>
          </a:prstGeom>
          <a:solidFill>
            <a:srgbClr val="0047AB"/>
          </a:solidFill>
          <a:ln/>
        </p:spPr>
        <p:txBody>
          <a:bodyPr/>
          <a:lstStyle/>
          <a:p>
            <a:endParaRPr lang="en-US"/>
          </a:p>
        </p:txBody>
      </p:sp>
      <p:sp>
        <p:nvSpPr>
          <p:cNvPr id="17" name="Text 13">
            <a:extLst>
              <a:ext uri="{FF2B5EF4-FFF2-40B4-BE49-F238E27FC236}">
                <a16:creationId xmlns:a16="http://schemas.microsoft.com/office/drawing/2014/main" id="{35022E63-FB09-CE0B-0015-4EF8CD03D746}"/>
              </a:ext>
            </a:extLst>
          </p:cNvPr>
          <p:cNvSpPr/>
          <p:nvPr/>
        </p:nvSpPr>
        <p:spPr>
          <a:xfrm>
            <a:off x="382430" y="2309620"/>
            <a:ext cx="45719" cy="138499"/>
          </a:xfrm>
          <a:prstGeom prst="rect">
            <a:avLst/>
          </a:prstGeom>
          <a:noFill/>
          <a:ln/>
        </p:spPr>
        <p:txBody>
          <a:bodyPr wrap="square" lIns="0" tIns="0" rIns="0" bIns="0" rtlCol="0" anchor="ctr">
            <a:spAutoFit/>
          </a:bodyPr>
          <a:lstStyle/>
          <a:p>
            <a:pPr marL="0" indent="0">
              <a:buNone/>
            </a:pPr>
            <a:r>
              <a:rPr lang="en-US" sz="900" b="1" dirty="0">
                <a:solidFill>
                  <a:srgbClr val="FFFFFF"/>
                </a:solidFill>
                <a:latin typeface="Arial" pitchFamily="34" charset="0"/>
                <a:ea typeface="Arial" pitchFamily="34" charset="-122"/>
                <a:cs typeface="Arial" pitchFamily="34" charset="-120"/>
              </a:rPr>
              <a:t>4</a:t>
            </a:r>
            <a:endParaRPr lang="en-US" sz="900" dirty="0"/>
          </a:p>
        </p:txBody>
      </p:sp>
      <p:sp>
        <p:nvSpPr>
          <p:cNvPr id="18" name="Text 14">
            <a:extLst>
              <a:ext uri="{FF2B5EF4-FFF2-40B4-BE49-F238E27FC236}">
                <a16:creationId xmlns:a16="http://schemas.microsoft.com/office/drawing/2014/main" id="{38C48D6C-31B9-5C8F-26E2-707649E93E7C}"/>
              </a:ext>
            </a:extLst>
          </p:cNvPr>
          <p:cNvSpPr/>
          <p:nvPr/>
        </p:nvSpPr>
        <p:spPr>
          <a:xfrm>
            <a:off x="655320" y="2274994"/>
            <a:ext cx="759823" cy="207749"/>
          </a:xfrm>
          <a:prstGeom prst="rect">
            <a:avLst/>
          </a:prstGeom>
          <a:noFill/>
          <a:ln/>
        </p:spPr>
        <p:txBody>
          <a:bodyPr wrap="none" lIns="0" tIns="0" rIns="0" bIns="0" rtlCol="0" anchor="ctr">
            <a:spAutoFit/>
          </a:bodyPr>
          <a:lstStyle/>
          <a:p>
            <a:pPr marL="0" indent="0">
              <a:buNone/>
            </a:pPr>
            <a:r>
              <a:rPr lang="en-US" sz="1350" dirty="0" err="1">
                <a:solidFill>
                  <a:srgbClr val="333333"/>
                </a:solidFill>
                <a:latin typeface="Arial" pitchFamily="34" charset="0"/>
                <a:ea typeface="Arial" pitchFamily="34" charset="-122"/>
                <a:cs typeface="Arial" pitchFamily="34" charset="-120"/>
              </a:rPr>
              <a:t>HandsON</a:t>
            </a:r>
            <a:endParaRPr lang="en-US" sz="1350" dirty="0"/>
          </a:p>
        </p:txBody>
      </p:sp>
    </p:spTree>
    <p:extLst>
      <p:ext uri="{BB962C8B-B14F-4D97-AF65-F5344CB8AC3E}">
        <p14:creationId xmlns:p14="http://schemas.microsoft.com/office/powerpoint/2010/main" val="26522926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935AB4-9882-4E5C-19D4-990A350B5AAE}"/>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473FE7FE-628D-3357-A030-4275964F2EC5}"/>
              </a:ext>
            </a:extLst>
          </p:cNvPr>
          <p:cNvSpPr>
            <a:spLocks noGrp="1"/>
          </p:cNvSpPr>
          <p:nvPr>
            <p:ph type="sldNum" sz="quarter" idx="4"/>
          </p:nvPr>
        </p:nvSpPr>
        <p:spPr/>
        <p:txBody>
          <a:bodyPr/>
          <a:lstStyle/>
          <a:p>
            <a:fld id="{38FB3DE5-0BF2-9949-8E8E-62041A1EAFCC}" type="slidenum">
              <a:rPr lang="en-US" smtClean="0"/>
              <a:pPr/>
              <a:t>20</a:t>
            </a:fld>
            <a:endParaRPr lang="en-US"/>
          </a:p>
        </p:txBody>
      </p:sp>
      <p:sp>
        <p:nvSpPr>
          <p:cNvPr id="3" name="Título 2">
            <a:extLst>
              <a:ext uri="{FF2B5EF4-FFF2-40B4-BE49-F238E27FC236}">
                <a16:creationId xmlns:a16="http://schemas.microsoft.com/office/drawing/2014/main" id="{038B7650-64BB-B4CC-DC4B-808239086DFC}"/>
              </a:ext>
            </a:extLst>
          </p:cNvPr>
          <p:cNvSpPr>
            <a:spLocks noGrp="1"/>
          </p:cNvSpPr>
          <p:nvPr>
            <p:ph type="title"/>
          </p:nvPr>
        </p:nvSpPr>
        <p:spPr/>
        <p:txBody>
          <a:bodyPr/>
          <a:lstStyle/>
          <a:p>
            <a:r>
              <a:rPr lang="es-ES" dirty="0" err="1"/>
              <a:t>What</a:t>
            </a:r>
            <a:r>
              <a:rPr lang="es-ES" dirty="0"/>
              <a:t> </a:t>
            </a:r>
            <a:r>
              <a:rPr lang="es-ES" dirty="0" err="1"/>
              <a:t>kind</a:t>
            </a:r>
            <a:r>
              <a:rPr lang="es-ES" dirty="0"/>
              <a:t> </a:t>
            </a:r>
            <a:r>
              <a:rPr lang="es-ES" dirty="0" err="1"/>
              <a:t>of</a:t>
            </a:r>
            <a:r>
              <a:rPr lang="es-ES" dirty="0"/>
              <a:t> </a:t>
            </a:r>
            <a:r>
              <a:rPr lang="es-ES" dirty="0" err="1"/>
              <a:t>questions</a:t>
            </a:r>
            <a:r>
              <a:rPr lang="es-ES" dirty="0"/>
              <a:t> can </a:t>
            </a:r>
            <a:r>
              <a:rPr lang="es-ES" dirty="0" err="1"/>
              <a:t>we</a:t>
            </a:r>
            <a:r>
              <a:rPr lang="es-ES" dirty="0"/>
              <a:t> </a:t>
            </a:r>
            <a:r>
              <a:rPr lang="es-ES" dirty="0" err="1"/>
              <a:t>ask</a:t>
            </a:r>
            <a:r>
              <a:rPr lang="es-ES" dirty="0"/>
              <a:t> </a:t>
            </a:r>
            <a:r>
              <a:rPr lang="es-ES" dirty="0" err="1"/>
              <a:t>to</a:t>
            </a:r>
            <a:r>
              <a:rPr lang="es-ES" dirty="0"/>
              <a:t> </a:t>
            </a:r>
            <a:r>
              <a:rPr lang="es-ES" dirty="0" err="1"/>
              <a:t>the</a:t>
            </a:r>
            <a:r>
              <a:rPr lang="es-ES" dirty="0"/>
              <a:t> data?</a:t>
            </a:r>
          </a:p>
        </p:txBody>
      </p:sp>
      <p:pic>
        <p:nvPicPr>
          <p:cNvPr id="4" name="Picture 3" descr="figure1_v2.png">
            <a:extLst>
              <a:ext uri="{FF2B5EF4-FFF2-40B4-BE49-F238E27FC236}">
                <a16:creationId xmlns:a16="http://schemas.microsoft.com/office/drawing/2014/main" id="{C29D3761-0519-281E-5283-3812A53CB020}"/>
              </a:ext>
            </a:extLst>
          </p:cNvPr>
          <p:cNvPicPr>
            <a:picLocks noChangeAspect="1"/>
          </p:cNvPicPr>
          <p:nvPr/>
        </p:nvPicPr>
        <p:blipFill>
          <a:blip r:embed="rId2"/>
          <a:srcRect l="3751" t="17800" r="49309" b="56374"/>
          <a:stretch>
            <a:fillRect/>
          </a:stretch>
        </p:blipFill>
        <p:spPr>
          <a:xfrm>
            <a:off x="2323070" y="1224743"/>
            <a:ext cx="4250725" cy="2891852"/>
          </a:xfrm>
          <a:prstGeom prst="rect">
            <a:avLst/>
          </a:prstGeom>
          <a:solidFill>
            <a:schemeClr val="bg1"/>
          </a:solidFill>
        </p:spPr>
      </p:pic>
    </p:spTree>
    <p:extLst>
      <p:ext uri="{BB962C8B-B14F-4D97-AF65-F5344CB8AC3E}">
        <p14:creationId xmlns:p14="http://schemas.microsoft.com/office/powerpoint/2010/main" val="1373141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0B095A-BADD-1CE5-A188-98F667CB43A3}"/>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22DEC6DB-C30C-897A-7736-5378180F21A4}"/>
              </a:ext>
            </a:extLst>
          </p:cNvPr>
          <p:cNvSpPr>
            <a:spLocks noGrp="1"/>
          </p:cNvSpPr>
          <p:nvPr>
            <p:ph type="sldNum" sz="quarter" idx="4"/>
          </p:nvPr>
        </p:nvSpPr>
        <p:spPr/>
        <p:txBody>
          <a:bodyPr/>
          <a:lstStyle/>
          <a:p>
            <a:fld id="{38FB3DE5-0BF2-9949-8E8E-62041A1EAFCC}" type="slidenum">
              <a:rPr lang="en-US" smtClean="0"/>
              <a:pPr/>
              <a:t>21</a:t>
            </a:fld>
            <a:endParaRPr lang="en-US"/>
          </a:p>
        </p:txBody>
      </p:sp>
      <p:sp>
        <p:nvSpPr>
          <p:cNvPr id="3" name="Título 2">
            <a:extLst>
              <a:ext uri="{FF2B5EF4-FFF2-40B4-BE49-F238E27FC236}">
                <a16:creationId xmlns:a16="http://schemas.microsoft.com/office/drawing/2014/main" id="{6D452960-7B00-3A6A-4A4B-F5D18CC15D05}"/>
              </a:ext>
            </a:extLst>
          </p:cNvPr>
          <p:cNvSpPr>
            <a:spLocks noGrp="1"/>
          </p:cNvSpPr>
          <p:nvPr>
            <p:ph type="title"/>
          </p:nvPr>
        </p:nvSpPr>
        <p:spPr/>
        <p:txBody>
          <a:bodyPr/>
          <a:lstStyle/>
          <a:p>
            <a:r>
              <a:rPr lang="es-ES" dirty="0" err="1"/>
              <a:t>What</a:t>
            </a:r>
            <a:r>
              <a:rPr lang="es-ES" dirty="0"/>
              <a:t> </a:t>
            </a:r>
            <a:r>
              <a:rPr lang="es-ES" dirty="0" err="1"/>
              <a:t>kind</a:t>
            </a:r>
            <a:r>
              <a:rPr lang="es-ES" dirty="0"/>
              <a:t> </a:t>
            </a:r>
            <a:r>
              <a:rPr lang="es-ES" dirty="0" err="1"/>
              <a:t>of</a:t>
            </a:r>
            <a:r>
              <a:rPr lang="es-ES" dirty="0"/>
              <a:t> </a:t>
            </a:r>
            <a:r>
              <a:rPr lang="es-ES" dirty="0" err="1"/>
              <a:t>questions</a:t>
            </a:r>
            <a:r>
              <a:rPr lang="es-ES" dirty="0"/>
              <a:t> can </a:t>
            </a:r>
            <a:r>
              <a:rPr lang="es-ES" dirty="0" err="1"/>
              <a:t>we</a:t>
            </a:r>
            <a:r>
              <a:rPr lang="es-ES" dirty="0"/>
              <a:t> </a:t>
            </a:r>
            <a:r>
              <a:rPr lang="es-ES" dirty="0" err="1"/>
              <a:t>ask</a:t>
            </a:r>
            <a:r>
              <a:rPr lang="es-ES" dirty="0"/>
              <a:t> </a:t>
            </a:r>
            <a:r>
              <a:rPr lang="es-ES" dirty="0" err="1"/>
              <a:t>to</a:t>
            </a:r>
            <a:r>
              <a:rPr lang="es-ES" dirty="0"/>
              <a:t> </a:t>
            </a:r>
            <a:r>
              <a:rPr lang="es-ES" dirty="0" err="1"/>
              <a:t>the</a:t>
            </a:r>
            <a:r>
              <a:rPr lang="es-ES" dirty="0"/>
              <a:t> data?</a:t>
            </a:r>
          </a:p>
        </p:txBody>
      </p:sp>
      <p:sp>
        <p:nvSpPr>
          <p:cNvPr id="9" name="Google Shape;181;p18">
            <a:extLst>
              <a:ext uri="{FF2B5EF4-FFF2-40B4-BE49-F238E27FC236}">
                <a16:creationId xmlns:a16="http://schemas.microsoft.com/office/drawing/2014/main" id="{5F514862-D31F-5A99-8D69-11DE9C620115}"/>
              </a:ext>
            </a:extLst>
          </p:cNvPr>
          <p:cNvSpPr txBox="1"/>
          <p:nvPr/>
        </p:nvSpPr>
        <p:spPr>
          <a:xfrm>
            <a:off x="91831" y="582427"/>
            <a:ext cx="8978028" cy="1163994"/>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s-ES" sz="1400" b="1" dirty="0" err="1">
                <a:solidFill>
                  <a:srgbClr val="3B3B34"/>
                </a:solidFill>
                <a:latin typeface="Arial" panose="020B0604020202020204" pitchFamily="34" charset="0"/>
                <a:ea typeface="Open Sans"/>
                <a:cs typeface="Arial" panose="020B0604020202020204" pitchFamily="34" charset="0"/>
                <a:sym typeface="Open Sans"/>
              </a:rPr>
              <a:t>Differential</a:t>
            </a:r>
            <a:r>
              <a:rPr lang="es-ES" sz="1400" b="1" dirty="0">
                <a:solidFill>
                  <a:srgbClr val="3B3B34"/>
                </a:solidFill>
                <a:latin typeface="Arial" panose="020B0604020202020204" pitchFamily="34" charset="0"/>
                <a:ea typeface="Open Sans"/>
                <a:cs typeface="Arial" panose="020B0604020202020204" pitchFamily="34" charset="0"/>
                <a:sym typeface="Open Sans"/>
              </a:rPr>
              <a:t> gene </a:t>
            </a:r>
            <a:r>
              <a:rPr lang="es-ES" sz="1400" b="1" dirty="0" err="1">
                <a:solidFill>
                  <a:srgbClr val="3B3B34"/>
                </a:solidFill>
                <a:latin typeface="Arial" panose="020B0604020202020204" pitchFamily="34" charset="0"/>
                <a:ea typeface="Open Sans"/>
                <a:cs typeface="Arial" panose="020B0604020202020204" pitchFamily="34" charset="0"/>
                <a:sym typeface="Open Sans"/>
              </a:rPr>
              <a:t>expression</a:t>
            </a:r>
            <a:r>
              <a:rPr lang="es-ES" sz="1400" b="1" dirty="0">
                <a:solidFill>
                  <a:srgbClr val="3B3B34"/>
                </a:solidFill>
                <a:latin typeface="Arial" panose="020B0604020202020204" pitchFamily="34" charset="0"/>
                <a:ea typeface="Open Sans"/>
                <a:cs typeface="Arial" panose="020B0604020202020204" pitchFamily="34" charset="0"/>
                <a:sym typeface="Open Sans"/>
              </a:rPr>
              <a:t> (DGE): </a:t>
            </a:r>
            <a:r>
              <a:rPr lang="es-ES" sz="1400" dirty="0">
                <a:solidFill>
                  <a:srgbClr val="3B3B34"/>
                </a:solidFill>
                <a:latin typeface="Arial" panose="020B0604020202020204" pitchFamily="34" charset="0"/>
                <a:ea typeface="Open Sans"/>
                <a:cs typeface="Arial" panose="020B0604020202020204" pitchFamily="34" charset="0"/>
                <a:sym typeface="Open Sans"/>
              </a:rPr>
              <a:t>Sum </a:t>
            </a:r>
            <a:r>
              <a:rPr lang="es-ES" sz="1400" dirty="0" err="1">
                <a:solidFill>
                  <a:srgbClr val="3B3B34"/>
                </a:solidFill>
                <a:latin typeface="Arial" panose="020B0604020202020204" pitchFamily="34" charset="0"/>
                <a:ea typeface="Open Sans"/>
                <a:cs typeface="Arial" panose="020B0604020202020204" pitchFamily="34" charset="0"/>
                <a:sym typeface="Open Sans"/>
              </a:rPr>
              <a:t>of</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all</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expressed</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transcripts</a:t>
            </a:r>
            <a:r>
              <a:rPr lang="es-ES" sz="1400" dirty="0">
                <a:solidFill>
                  <a:srgbClr val="3B3B34"/>
                </a:solidFill>
                <a:latin typeface="Arial" panose="020B0604020202020204" pitchFamily="34" charset="0"/>
                <a:ea typeface="Open Sans"/>
                <a:cs typeface="Arial" panose="020B0604020202020204" pitchFamily="34" charset="0"/>
                <a:sym typeface="Open Sans"/>
              </a:rPr>
              <a:t>/gene </a:t>
            </a:r>
            <a:r>
              <a:rPr lang="es-ES" sz="1400" dirty="0" err="1">
                <a:solidFill>
                  <a:srgbClr val="3B3B34"/>
                </a:solidFill>
                <a:latin typeface="Arial" panose="020B0604020202020204" pitchFamily="34" charset="0"/>
                <a:ea typeface="Open Sans"/>
                <a:cs typeface="Arial" panose="020B0604020202020204" pitchFamily="34" charset="0"/>
                <a:sym typeface="Open Sans"/>
              </a:rPr>
              <a:t>for</a:t>
            </a:r>
            <a:r>
              <a:rPr lang="es-ES" sz="1400" dirty="0">
                <a:solidFill>
                  <a:srgbClr val="3B3B34"/>
                </a:solidFill>
                <a:latin typeface="Arial" panose="020B0604020202020204" pitchFamily="34" charset="0"/>
                <a:ea typeface="Open Sans"/>
                <a:cs typeface="Arial" panose="020B0604020202020204" pitchFamily="34" charset="0"/>
                <a:sym typeface="Open Sans"/>
              </a:rPr>
              <a:t> global </a:t>
            </a:r>
            <a:r>
              <a:rPr lang="es-ES" sz="1400" dirty="0" err="1">
                <a:solidFill>
                  <a:srgbClr val="3B3B34"/>
                </a:solidFill>
                <a:latin typeface="Arial" panose="020B0604020202020204" pitchFamily="34" charset="0"/>
                <a:ea typeface="Open Sans"/>
                <a:cs typeface="Arial" panose="020B0604020202020204" pitchFamily="34" charset="0"/>
                <a:sym typeface="Open Sans"/>
              </a:rPr>
              <a:t>differences</a:t>
            </a:r>
            <a:endParaRPr lang="es-ES" sz="1400" dirty="0">
              <a:solidFill>
                <a:srgbClr val="3B3B34"/>
              </a:solidFill>
              <a:latin typeface="Arial" panose="020B0604020202020204" pitchFamily="34" charset="0"/>
              <a:ea typeface="Open Sans"/>
              <a:cs typeface="Arial" panose="020B0604020202020204" pitchFamily="34" charset="0"/>
              <a:sym typeface="Open Sans"/>
            </a:endParaRPr>
          </a:p>
          <a:p>
            <a:pPr>
              <a:lnSpc>
                <a:spcPct val="150000"/>
              </a:lnSpc>
            </a:pPr>
            <a:r>
              <a:rPr lang="es-ES" sz="1400" b="1" dirty="0" err="1">
                <a:solidFill>
                  <a:srgbClr val="3B3B34"/>
                </a:solidFill>
                <a:latin typeface="Arial" panose="020B0604020202020204" pitchFamily="34" charset="0"/>
                <a:ea typeface="Open Sans"/>
                <a:cs typeface="Arial" panose="020B0604020202020204" pitchFamily="34" charset="0"/>
                <a:sym typeface="Open Sans"/>
              </a:rPr>
              <a:t>Differential</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transcript</a:t>
            </a:r>
            <a:r>
              <a:rPr lang="es-ES" sz="1400" b="1" dirty="0">
                <a:solidFill>
                  <a:srgbClr val="3B3B34"/>
                </a:solidFill>
                <a:latin typeface="Arial" panose="020B0604020202020204" pitchFamily="34" charset="0"/>
                <a:ea typeface="Open Sans"/>
                <a:cs typeface="Arial" panose="020B0604020202020204" pitchFamily="34" charset="0"/>
                <a:sym typeface="Open Sans"/>
              </a:rPr>
              <a:t> expresión (DTE): </a:t>
            </a:r>
            <a:r>
              <a:rPr lang="es-ES" sz="1400" dirty="0" err="1">
                <a:solidFill>
                  <a:srgbClr val="3B3B34"/>
                </a:solidFill>
                <a:latin typeface="Arial" panose="020B0604020202020204" pitchFamily="34" charset="0"/>
                <a:ea typeface="Open Sans"/>
                <a:cs typeface="Arial" panose="020B0604020202020204" pitchFamily="34" charset="0"/>
                <a:sym typeface="Open Sans"/>
              </a:rPr>
              <a:t>Each</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transcript</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evaluated</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idependently</a:t>
            </a:r>
            <a:endParaRPr lang="es-ES" sz="1400" dirty="0">
              <a:solidFill>
                <a:srgbClr val="3B3B34"/>
              </a:solidFill>
              <a:latin typeface="Arial" panose="020B0604020202020204" pitchFamily="34" charset="0"/>
              <a:ea typeface="Open Sans"/>
              <a:cs typeface="Arial" panose="020B0604020202020204" pitchFamily="34" charset="0"/>
              <a:sym typeface="Open Sans"/>
            </a:endParaRPr>
          </a:p>
          <a:p>
            <a:pPr>
              <a:lnSpc>
                <a:spcPct val="150000"/>
              </a:lnSpc>
            </a:pPr>
            <a:r>
              <a:rPr lang="es-ES" sz="1400" b="1" dirty="0" err="1">
                <a:solidFill>
                  <a:srgbClr val="3B3B34"/>
                </a:solidFill>
                <a:latin typeface="Arial" panose="020B0604020202020204" pitchFamily="34" charset="0"/>
                <a:ea typeface="Open Sans"/>
                <a:cs typeface="Arial" panose="020B0604020202020204" pitchFamily="34" charset="0"/>
                <a:sym typeface="Open Sans"/>
              </a:rPr>
              <a:t>Differential</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isoform</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usage</a:t>
            </a:r>
            <a:r>
              <a:rPr lang="es-ES" sz="1400" b="1" dirty="0">
                <a:solidFill>
                  <a:srgbClr val="3B3B34"/>
                </a:solidFill>
                <a:latin typeface="Arial" panose="020B0604020202020204" pitchFamily="34" charset="0"/>
                <a:ea typeface="Open Sans"/>
                <a:cs typeface="Arial" panose="020B0604020202020204" pitchFamily="34" charset="0"/>
                <a:sym typeface="Open Sans"/>
              </a:rPr>
              <a:t> (DIU): </a:t>
            </a:r>
            <a:r>
              <a:rPr lang="es-ES" sz="1400" dirty="0">
                <a:solidFill>
                  <a:srgbClr val="3B3B34"/>
                </a:solidFill>
                <a:latin typeface="Arial" panose="020B0604020202020204" pitchFamily="34" charset="0"/>
                <a:ea typeface="Open Sans"/>
                <a:cs typeface="Arial" panose="020B0604020202020204" pitchFamily="34" charset="0"/>
                <a:sym typeface="Open Sans"/>
              </a:rPr>
              <a:t>Chanes in </a:t>
            </a:r>
            <a:r>
              <a:rPr lang="es-ES" sz="1400" dirty="0" err="1">
                <a:solidFill>
                  <a:srgbClr val="3B3B34"/>
                </a:solidFill>
                <a:latin typeface="Arial" panose="020B0604020202020204" pitchFamily="34" charset="0"/>
                <a:ea typeface="Open Sans"/>
                <a:cs typeface="Arial" panose="020B0604020202020204" pitchFamily="34" charset="0"/>
                <a:sym typeface="Open Sans"/>
              </a:rPr>
              <a:t>the</a:t>
            </a:r>
            <a:r>
              <a:rPr lang="es-ES" sz="1400" dirty="0">
                <a:solidFill>
                  <a:srgbClr val="3B3B34"/>
                </a:solidFill>
                <a:latin typeface="Arial" panose="020B0604020202020204" pitchFamily="34" charset="0"/>
                <a:ea typeface="Open Sans"/>
                <a:cs typeface="Arial" panose="020B0604020202020204" pitchFamily="34" charset="0"/>
                <a:sym typeface="Open Sans"/>
              </a:rPr>
              <a:t> relative </a:t>
            </a:r>
            <a:r>
              <a:rPr lang="es-ES" sz="1400" dirty="0" err="1">
                <a:solidFill>
                  <a:srgbClr val="3B3B34"/>
                </a:solidFill>
                <a:latin typeface="Arial" panose="020B0604020202020204" pitchFamily="34" charset="0"/>
                <a:ea typeface="Open Sans"/>
                <a:cs typeface="Arial" panose="020B0604020202020204" pitchFamily="34" charset="0"/>
                <a:sym typeface="Open Sans"/>
              </a:rPr>
              <a:t>expression</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of</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different</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isoforms</a:t>
            </a:r>
            <a:r>
              <a:rPr lang="es-ES" sz="1400" dirty="0">
                <a:solidFill>
                  <a:srgbClr val="3B3B34"/>
                </a:solidFill>
                <a:latin typeface="Arial" panose="020B0604020202020204" pitchFamily="34" charset="0"/>
                <a:ea typeface="Open Sans"/>
                <a:cs typeface="Arial" panose="020B0604020202020204" pitchFamily="34" charset="0"/>
                <a:sym typeface="Open Sans"/>
              </a:rPr>
              <a:t> </a:t>
            </a:r>
          </a:p>
          <a:p>
            <a:pPr marL="0" lvl="0" indent="0" algn="l" rtl="0">
              <a:lnSpc>
                <a:spcPct val="150000"/>
              </a:lnSpc>
              <a:spcBef>
                <a:spcPts val="0"/>
              </a:spcBef>
              <a:spcAft>
                <a:spcPts val="0"/>
              </a:spcAft>
              <a:buNone/>
            </a:pPr>
            <a:endParaRPr lang="es-ES" sz="1600" dirty="0">
              <a:solidFill>
                <a:srgbClr val="3B3B34"/>
              </a:solidFill>
              <a:latin typeface="Arial" panose="020B0604020202020204" pitchFamily="34" charset="0"/>
              <a:ea typeface="Open Sans"/>
              <a:cs typeface="Arial" panose="020B0604020202020204" pitchFamily="34" charset="0"/>
              <a:sym typeface="Open Sans"/>
            </a:endParaRPr>
          </a:p>
        </p:txBody>
      </p:sp>
      <p:pic>
        <p:nvPicPr>
          <p:cNvPr id="11" name="Picture 3" descr="figure1_v2.png">
            <a:extLst>
              <a:ext uri="{FF2B5EF4-FFF2-40B4-BE49-F238E27FC236}">
                <a16:creationId xmlns:a16="http://schemas.microsoft.com/office/drawing/2014/main" id="{91C783CA-2B8A-02ED-9A08-66E1F876F6D6}"/>
              </a:ext>
            </a:extLst>
          </p:cNvPr>
          <p:cNvPicPr>
            <a:picLocks noChangeAspect="1"/>
          </p:cNvPicPr>
          <p:nvPr/>
        </p:nvPicPr>
        <p:blipFill>
          <a:blip r:embed="rId2"/>
          <a:srcRect l="50783" t="17873" r="277" b="56301"/>
          <a:stretch>
            <a:fillRect/>
          </a:stretch>
        </p:blipFill>
        <p:spPr>
          <a:xfrm>
            <a:off x="195861" y="1951154"/>
            <a:ext cx="3738871" cy="2439614"/>
          </a:xfrm>
          <a:prstGeom prst="rect">
            <a:avLst/>
          </a:prstGeom>
          <a:solidFill>
            <a:schemeClr val="bg1"/>
          </a:solidFill>
        </p:spPr>
      </p:pic>
    </p:spTree>
    <p:extLst>
      <p:ext uri="{BB962C8B-B14F-4D97-AF65-F5344CB8AC3E}">
        <p14:creationId xmlns:p14="http://schemas.microsoft.com/office/powerpoint/2010/main" val="32281800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65C89C-8332-26BE-EE88-65A5ADFC1452}"/>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E6969C1B-E5EA-90B5-A5BD-35EAB5929720}"/>
              </a:ext>
            </a:extLst>
          </p:cNvPr>
          <p:cNvSpPr>
            <a:spLocks noGrp="1"/>
          </p:cNvSpPr>
          <p:nvPr>
            <p:ph type="sldNum" sz="quarter" idx="4"/>
          </p:nvPr>
        </p:nvSpPr>
        <p:spPr/>
        <p:txBody>
          <a:bodyPr/>
          <a:lstStyle/>
          <a:p>
            <a:fld id="{38FB3DE5-0BF2-9949-8E8E-62041A1EAFCC}" type="slidenum">
              <a:rPr lang="en-US" smtClean="0"/>
              <a:pPr/>
              <a:t>22</a:t>
            </a:fld>
            <a:endParaRPr lang="en-US"/>
          </a:p>
        </p:txBody>
      </p:sp>
      <p:sp>
        <p:nvSpPr>
          <p:cNvPr id="3" name="Título 2">
            <a:extLst>
              <a:ext uri="{FF2B5EF4-FFF2-40B4-BE49-F238E27FC236}">
                <a16:creationId xmlns:a16="http://schemas.microsoft.com/office/drawing/2014/main" id="{6E5D191F-1E07-EE43-1DCA-FAED064A0ABC}"/>
              </a:ext>
            </a:extLst>
          </p:cNvPr>
          <p:cNvSpPr>
            <a:spLocks noGrp="1"/>
          </p:cNvSpPr>
          <p:nvPr>
            <p:ph type="title"/>
          </p:nvPr>
        </p:nvSpPr>
        <p:spPr/>
        <p:txBody>
          <a:bodyPr/>
          <a:lstStyle/>
          <a:p>
            <a:r>
              <a:rPr lang="es-ES" dirty="0" err="1"/>
              <a:t>What</a:t>
            </a:r>
            <a:r>
              <a:rPr lang="es-ES" dirty="0"/>
              <a:t> </a:t>
            </a:r>
            <a:r>
              <a:rPr lang="es-ES" dirty="0" err="1"/>
              <a:t>kind</a:t>
            </a:r>
            <a:r>
              <a:rPr lang="es-ES" dirty="0"/>
              <a:t> </a:t>
            </a:r>
            <a:r>
              <a:rPr lang="es-ES" dirty="0" err="1"/>
              <a:t>of</a:t>
            </a:r>
            <a:r>
              <a:rPr lang="es-ES" dirty="0"/>
              <a:t> </a:t>
            </a:r>
            <a:r>
              <a:rPr lang="es-ES" dirty="0" err="1"/>
              <a:t>questions</a:t>
            </a:r>
            <a:r>
              <a:rPr lang="es-ES" dirty="0"/>
              <a:t> can </a:t>
            </a:r>
            <a:r>
              <a:rPr lang="es-ES" dirty="0" err="1"/>
              <a:t>we</a:t>
            </a:r>
            <a:r>
              <a:rPr lang="es-ES" dirty="0"/>
              <a:t> </a:t>
            </a:r>
            <a:r>
              <a:rPr lang="es-ES" dirty="0" err="1"/>
              <a:t>ask</a:t>
            </a:r>
            <a:r>
              <a:rPr lang="es-ES" dirty="0"/>
              <a:t> </a:t>
            </a:r>
            <a:r>
              <a:rPr lang="es-ES" dirty="0" err="1"/>
              <a:t>to</a:t>
            </a:r>
            <a:r>
              <a:rPr lang="es-ES" dirty="0"/>
              <a:t> </a:t>
            </a:r>
            <a:r>
              <a:rPr lang="es-ES" dirty="0" err="1"/>
              <a:t>the</a:t>
            </a:r>
            <a:r>
              <a:rPr lang="es-ES" dirty="0"/>
              <a:t> data?</a:t>
            </a:r>
          </a:p>
        </p:txBody>
      </p:sp>
      <p:pic>
        <p:nvPicPr>
          <p:cNvPr id="6" name="Picture 13" descr="figure3C.png">
            <a:extLst>
              <a:ext uri="{FF2B5EF4-FFF2-40B4-BE49-F238E27FC236}">
                <a16:creationId xmlns:a16="http://schemas.microsoft.com/office/drawing/2014/main" id="{FF0CC651-DCCB-DC6F-5B47-FB5DE0F08D82}"/>
              </a:ext>
            </a:extLst>
          </p:cNvPr>
          <p:cNvPicPr>
            <a:picLocks noChangeAspect="1"/>
          </p:cNvPicPr>
          <p:nvPr/>
        </p:nvPicPr>
        <p:blipFill>
          <a:blip r:embed="rId2"/>
          <a:srcRect t="5852"/>
          <a:stretch>
            <a:fillRect/>
          </a:stretch>
        </p:blipFill>
        <p:spPr>
          <a:xfrm>
            <a:off x="4291367" y="1816515"/>
            <a:ext cx="4093778" cy="2890658"/>
          </a:xfrm>
          <a:prstGeom prst="rect">
            <a:avLst/>
          </a:prstGeom>
        </p:spPr>
      </p:pic>
      <p:sp>
        <p:nvSpPr>
          <p:cNvPr id="9" name="Google Shape;181;p18">
            <a:extLst>
              <a:ext uri="{FF2B5EF4-FFF2-40B4-BE49-F238E27FC236}">
                <a16:creationId xmlns:a16="http://schemas.microsoft.com/office/drawing/2014/main" id="{97767420-C32A-A65B-BFAE-62B14E71D312}"/>
              </a:ext>
            </a:extLst>
          </p:cNvPr>
          <p:cNvSpPr txBox="1"/>
          <p:nvPr/>
        </p:nvSpPr>
        <p:spPr>
          <a:xfrm>
            <a:off x="91831" y="582427"/>
            <a:ext cx="8978028" cy="1163994"/>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s-ES" sz="1400" b="1" dirty="0" err="1">
                <a:solidFill>
                  <a:srgbClr val="3B3B34"/>
                </a:solidFill>
                <a:latin typeface="Arial" panose="020B0604020202020204" pitchFamily="34" charset="0"/>
                <a:ea typeface="Open Sans"/>
                <a:cs typeface="Arial" panose="020B0604020202020204" pitchFamily="34" charset="0"/>
                <a:sym typeface="Open Sans"/>
              </a:rPr>
              <a:t>Differential</a:t>
            </a:r>
            <a:r>
              <a:rPr lang="es-ES" sz="1400" b="1" dirty="0">
                <a:solidFill>
                  <a:srgbClr val="3B3B34"/>
                </a:solidFill>
                <a:latin typeface="Arial" panose="020B0604020202020204" pitchFamily="34" charset="0"/>
                <a:ea typeface="Open Sans"/>
                <a:cs typeface="Arial" panose="020B0604020202020204" pitchFamily="34" charset="0"/>
                <a:sym typeface="Open Sans"/>
              </a:rPr>
              <a:t> gene </a:t>
            </a:r>
            <a:r>
              <a:rPr lang="es-ES" sz="1400" b="1" dirty="0" err="1">
                <a:solidFill>
                  <a:srgbClr val="3B3B34"/>
                </a:solidFill>
                <a:latin typeface="Arial" panose="020B0604020202020204" pitchFamily="34" charset="0"/>
                <a:ea typeface="Open Sans"/>
                <a:cs typeface="Arial" panose="020B0604020202020204" pitchFamily="34" charset="0"/>
                <a:sym typeface="Open Sans"/>
              </a:rPr>
              <a:t>expression</a:t>
            </a:r>
            <a:r>
              <a:rPr lang="es-ES" sz="1400" b="1" dirty="0">
                <a:solidFill>
                  <a:srgbClr val="3B3B34"/>
                </a:solidFill>
                <a:latin typeface="Arial" panose="020B0604020202020204" pitchFamily="34" charset="0"/>
                <a:ea typeface="Open Sans"/>
                <a:cs typeface="Arial" panose="020B0604020202020204" pitchFamily="34" charset="0"/>
                <a:sym typeface="Open Sans"/>
              </a:rPr>
              <a:t> (DGE): </a:t>
            </a:r>
            <a:r>
              <a:rPr lang="es-ES" sz="1400" dirty="0">
                <a:solidFill>
                  <a:srgbClr val="3B3B34"/>
                </a:solidFill>
                <a:latin typeface="Arial" panose="020B0604020202020204" pitchFamily="34" charset="0"/>
                <a:ea typeface="Open Sans"/>
                <a:cs typeface="Arial" panose="020B0604020202020204" pitchFamily="34" charset="0"/>
                <a:sym typeface="Open Sans"/>
              </a:rPr>
              <a:t>Sum </a:t>
            </a:r>
            <a:r>
              <a:rPr lang="es-ES" sz="1400" dirty="0" err="1">
                <a:solidFill>
                  <a:srgbClr val="3B3B34"/>
                </a:solidFill>
                <a:latin typeface="Arial" panose="020B0604020202020204" pitchFamily="34" charset="0"/>
                <a:ea typeface="Open Sans"/>
                <a:cs typeface="Arial" panose="020B0604020202020204" pitchFamily="34" charset="0"/>
                <a:sym typeface="Open Sans"/>
              </a:rPr>
              <a:t>of</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all</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expressed</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transcripts</a:t>
            </a:r>
            <a:r>
              <a:rPr lang="es-ES" sz="1400" dirty="0">
                <a:solidFill>
                  <a:srgbClr val="3B3B34"/>
                </a:solidFill>
                <a:latin typeface="Arial" panose="020B0604020202020204" pitchFamily="34" charset="0"/>
                <a:ea typeface="Open Sans"/>
                <a:cs typeface="Arial" panose="020B0604020202020204" pitchFamily="34" charset="0"/>
                <a:sym typeface="Open Sans"/>
              </a:rPr>
              <a:t>/gene </a:t>
            </a:r>
            <a:r>
              <a:rPr lang="es-ES" sz="1400" dirty="0" err="1">
                <a:solidFill>
                  <a:srgbClr val="3B3B34"/>
                </a:solidFill>
                <a:latin typeface="Arial" panose="020B0604020202020204" pitchFamily="34" charset="0"/>
                <a:ea typeface="Open Sans"/>
                <a:cs typeface="Arial" panose="020B0604020202020204" pitchFamily="34" charset="0"/>
                <a:sym typeface="Open Sans"/>
              </a:rPr>
              <a:t>for</a:t>
            </a:r>
            <a:r>
              <a:rPr lang="es-ES" sz="1400" dirty="0">
                <a:solidFill>
                  <a:srgbClr val="3B3B34"/>
                </a:solidFill>
                <a:latin typeface="Arial" panose="020B0604020202020204" pitchFamily="34" charset="0"/>
                <a:ea typeface="Open Sans"/>
                <a:cs typeface="Arial" panose="020B0604020202020204" pitchFamily="34" charset="0"/>
                <a:sym typeface="Open Sans"/>
              </a:rPr>
              <a:t> global </a:t>
            </a:r>
            <a:r>
              <a:rPr lang="es-ES" sz="1400" dirty="0" err="1">
                <a:solidFill>
                  <a:srgbClr val="3B3B34"/>
                </a:solidFill>
                <a:latin typeface="Arial" panose="020B0604020202020204" pitchFamily="34" charset="0"/>
                <a:ea typeface="Open Sans"/>
                <a:cs typeface="Arial" panose="020B0604020202020204" pitchFamily="34" charset="0"/>
                <a:sym typeface="Open Sans"/>
              </a:rPr>
              <a:t>differences</a:t>
            </a:r>
            <a:endParaRPr lang="es-ES" sz="1400" dirty="0">
              <a:solidFill>
                <a:srgbClr val="3B3B34"/>
              </a:solidFill>
              <a:latin typeface="Arial" panose="020B0604020202020204" pitchFamily="34" charset="0"/>
              <a:ea typeface="Open Sans"/>
              <a:cs typeface="Arial" panose="020B0604020202020204" pitchFamily="34" charset="0"/>
              <a:sym typeface="Open Sans"/>
            </a:endParaRPr>
          </a:p>
          <a:p>
            <a:pPr>
              <a:lnSpc>
                <a:spcPct val="150000"/>
              </a:lnSpc>
            </a:pPr>
            <a:r>
              <a:rPr lang="es-ES" sz="1400" b="1" dirty="0" err="1">
                <a:solidFill>
                  <a:srgbClr val="3B3B34"/>
                </a:solidFill>
                <a:latin typeface="Arial" panose="020B0604020202020204" pitchFamily="34" charset="0"/>
                <a:ea typeface="Open Sans"/>
                <a:cs typeface="Arial" panose="020B0604020202020204" pitchFamily="34" charset="0"/>
                <a:sym typeface="Open Sans"/>
              </a:rPr>
              <a:t>Differential</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transcript</a:t>
            </a:r>
            <a:r>
              <a:rPr lang="es-ES" sz="1400" b="1" dirty="0">
                <a:solidFill>
                  <a:srgbClr val="3B3B34"/>
                </a:solidFill>
                <a:latin typeface="Arial" panose="020B0604020202020204" pitchFamily="34" charset="0"/>
                <a:ea typeface="Open Sans"/>
                <a:cs typeface="Arial" panose="020B0604020202020204" pitchFamily="34" charset="0"/>
                <a:sym typeface="Open Sans"/>
              </a:rPr>
              <a:t> expresión (DTE): </a:t>
            </a:r>
            <a:r>
              <a:rPr lang="es-ES" sz="1400" dirty="0" err="1">
                <a:solidFill>
                  <a:srgbClr val="3B3B34"/>
                </a:solidFill>
                <a:latin typeface="Arial" panose="020B0604020202020204" pitchFamily="34" charset="0"/>
                <a:ea typeface="Open Sans"/>
                <a:cs typeface="Arial" panose="020B0604020202020204" pitchFamily="34" charset="0"/>
                <a:sym typeface="Open Sans"/>
              </a:rPr>
              <a:t>Each</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transcript</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evaluated</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idependently</a:t>
            </a:r>
            <a:endParaRPr lang="es-ES" sz="1400" dirty="0">
              <a:solidFill>
                <a:srgbClr val="3B3B34"/>
              </a:solidFill>
              <a:latin typeface="Arial" panose="020B0604020202020204" pitchFamily="34" charset="0"/>
              <a:ea typeface="Open Sans"/>
              <a:cs typeface="Arial" panose="020B0604020202020204" pitchFamily="34" charset="0"/>
              <a:sym typeface="Open Sans"/>
            </a:endParaRPr>
          </a:p>
          <a:p>
            <a:pPr>
              <a:lnSpc>
                <a:spcPct val="150000"/>
              </a:lnSpc>
            </a:pPr>
            <a:r>
              <a:rPr lang="es-ES" sz="1400" b="1" dirty="0" err="1">
                <a:solidFill>
                  <a:srgbClr val="3B3B34"/>
                </a:solidFill>
                <a:latin typeface="Arial" panose="020B0604020202020204" pitchFamily="34" charset="0"/>
                <a:ea typeface="Open Sans"/>
                <a:cs typeface="Arial" panose="020B0604020202020204" pitchFamily="34" charset="0"/>
                <a:sym typeface="Open Sans"/>
              </a:rPr>
              <a:t>Differential</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isoform</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usage</a:t>
            </a:r>
            <a:r>
              <a:rPr lang="es-ES" sz="1400" b="1" dirty="0">
                <a:solidFill>
                  <a:srgbClr val="3B3B34"/>
                </a:solidFill>
                <a:latin typeface="Arial" panose="020B0604020202020204" pitchFamily="34" charset="0"/>
                <a:ea typeface="Open Sans"/>
                <a:cs typeface="Arial" panose="020B0604020202020204" pitchFamily="34" charset="0"/>
                <a:sym typeface="Open Sans"/>
              </a:rPr>
              <a:t> (DIU): </a:t>
            </a:r>
            <a:r>
              <a:rPr lang="es-ES" sz="1400" dirty="0">
                <a:solidFill>
                  <a:srgbClr val="3B3B34"/>
                </a:solidFill>
                <a:latin typeface="Arial" panose="020B0604020202020204" pitchFamily="34" charset="0"/>
                <a:ea typeface="Open Sans"/>
                <a:cs typeface="Arial" panose="020B0604020202020204" pitchFamily="34" charset="0"/>
                <a:sym typeface="Open Sans"/>
              </a:rPr>
              <a:t>Chanes in </a:t>
            </a:r>
            <a:r>
              <a:rPr lang="es-ES" sz="1400" dirty="0" err="1">
                <a:solidFill>
                  <a:srgbClr val="3B3B34"/>
                </a:solidFill>
                <a:latin typeface="Arial" panose="020B0604020202020204" pitchFamily="34" charset="0"/>
                <a:ea typeface="Open Sans"/>
                <a:cs typeface="Arial" panose="020B0604020202020204" pitchFamily="34" charset="0"/>
                <a:sym typeface="Open Sans"/>
              </a:rPr>
              <a:t>the</a:t>
            </a:r>
            <a:r>
              <a:rPr lang="es-ES" sz="1400" dirty="0">
                <a:solidFill>
                  <a:srgbClr val="3B3B34"/>
                </a:solidFill>
                <a:latin typeface="Arial" panose="020B0604020202020204" pitchFamily="34" charset="0"/>
                <a:ea typeface="Open Sans"/>
                <a:cs typeface="Arial" panose="020B0604020202020204" pitchFamily="34" charset="0"/>
                <a:sym typeface="Open Sans"/>
              </a:rPr>
              <a:t> relative </a:t>
            </a:r>
            <a:r>
              <a:rPr lang="es-ES" sz="1400" dirty="0" err="1">
                <a:solidFill>
                  <a:srgbClr val="3B3B34"/>
                </a:solidFill>
                <a:latin typeface="Arial" panose="020B0604020202020204" pitchFamily="34" charset="0"/>
                <a:ea typeface="Open Sans"/>
                <a:cs typeface="Arial" panose="020B0604020202020204" pitchFamily="34" charset="0"/>
                <a:sym typeface="Open Sans"/>
              </a:rPr>
              <a:t>expression</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of</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different</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isoforms</a:t>
            </a:r>
            <a:r>
              <a:rPr lang="es-ES" sz="1400" dirty="0">
                <a:solidFill>
                  <a:srgbClr val="3B3B34"/>
                </a:solidFill>
                <a:latin typeface="Arial" panose="020B0604020202020204" pitchFamily="34" charset="0"/>
                <a:ea typeface="Open Sans"/>
                <a:cs typeface="Arial" panose="020B0604020202020204" pitchFamily="34" charset="0"/>
                <a:sym typeface="Open Sans"/>
              </a:rPr>
              <a:t> </a:t>
            </a:r>
          </a:p>
          <a:p>
            <a:pPr marL="0" lvl="0" indent="0" algn="l" rtl="0">
              <a:lnSpc>
                <a:spcPct val="150000"/>
              </a:lnSpc>
              <a:spcBef>
                <a:spcPts val="0"/>
              </a:spcBef>
              <a:spcAft>
                <a:spcPts val="0"/>
              </a:spcAft>
              <a:buNone/>
            </a:pPr>
            <a:endParaRPr lang="es-ES" sz="1600" dirty="0">
              <a:solidFill>
                <a:srgbClr val="3B3B34"/>
              </a:solidFill>
              <a:latin typeface="Arial" panose="020B0604020202020204" pitchFamily="34" charset="0"/>
              <a:ea typeface="Open Sans"/>
              <a:cs typeface="Arial" panose="020B0604020202020204" pitchFamily="34" charset="0"/>
              <a:sym typeface="Open Sans"/>
            </a:endParaRPr>
          </a:p>
        </p:txBody>
      </p:sp>
      <p:pic>
        <p:nvPicPr>
          <p:cNvPr id="5" name="Picture 3" descr="figure1_v2.png">
            <a:extLst>
              <a:ext uri="{FF2B5EF4-FFF2-40B4-BE49-F238E27FC236}">
                <a16:creationId xmlns:a16="http://schemas.microsoft.com/office/drawing/2014/main" id="{08A672AF-4058-1008-689B-9A5D8F775774}"/>
              </a:ext>
            </a:extLst>
          </p:cNvPr>
          <p:cNvPicPr>
            <a:picLocks noChangeAspect="1"/>
          </p:cNvPicPr>
          <p:nvPr/>
        </p:nvPicPr>
        <p:blipFill>
          <a:blip r:embed="rId3"/>
          <a:srcRect l="50783" t="17873" r="277" b="56301"/>
          <a:stretch>
            <a:fillRect/>
          </a:stretch>
        </p:blipFill>
        <p:spPr>
          <a:xfrm>
            <a:off x="195861" y="1951154"/>
            <a:ext cx="3738871" cy="2439614"/>
          </a:xfrm>
          <a:prstGeom prst="rect">
            <a:avLst/>
          </a:prstGeom>
          <a:solidFill>
            <a:schemeClr val="bg1"/>
          </a:solidFill>
        </p:spPr>
      </p:pic>
      <p:cxnSp>
        <p:nvCxnSpPr>
          <p:cNvPr id="10" name="Conector recto de flecha 9">
            <a:extLst>
              <a:ext uri="{FF2B5EF4-FFF2-40B4-BE49-F238E27FC236}">
                <a16:creationId xmlns:a16="http://schemas.microsoft.com/office/drawing/2014/main" id="{F5061604-4741-8FF5-7262-72CA669C0643}"/>
              </a:ext>
            </a:extLst>
          </p:cNvPr>
          <p:cNvCxnSpPr/>
          <p:nvPr/>
        </p:nvCxnSpPr>
        <p:spPr>
          <a:xfrm>
            <a:off x="3616791" y="3295134"/>
            <a:ext cx="0" cy="411892"/>
          </a:xfrm>
          <a:prstGeom prst="straightConnector1">
            <a:avLst/>
          </a:prstGeom>
          <a:ln>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11" name="Picture 13" descr="figure3C.png">
            <a:extLst>
              <a:ext uri="{FF2B5EF4-FFF2-40B4-BE49-F238E27FC236}">
                <a16:creationId xmlns:a16="http://schemas.microsoft.com/office/drawing/2014/main" id="{3E08E5AA-7E09-7839-DDA5-AB63CE496DCA}"/>
              </a:ext>
            </a:extLst>
          </p:cNvPr>
          <p:cNvPicPr>
            <a:picLocks noChangeAspect="1"/>
          </p:cNvPicPr>
          <p:nvPr/>
        </p:nvPicPr>
        <p:blipFill>
          <a:blip r:embed="rId2"/>
          <a:srcRect t="32867" r="96085" b="36833"/>
          <a:stretch>
            <a:fillRect/>
          </a:stretch>
        </p:blipFill>
        <p:spPr>
          <a:xfrm>
            <a:off x="3690544" y="3006365"/>
            <a:ext cx="170436" cy="989429"/>
          </a:xfrm>
          <a:prstGeom prst="rect">
            <a:avLst/>
          </a:prstGeom>
        </p:spPr>
      </p:pic>
    </p:spTree>
    <p:extLst>
      <p:ext uri="{BB962C8B-B14F-4D97-AF65-F5344CB8AC3E}">
        <p14:creationId xmlns:p14="http://schemas.microsoft.com/office/powerpoint/2010/main" val="175135783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145FC1-7896-5965-4742-36CE1E76F32F}"/>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26E5086B-9705-FECF-FE29-75C578CAC922}"/>
              </a:ext>
            </a:extLst>
          </p:cNvPr>
          <p:cNvSpPr>
            <a:spLocks noGrp="1"/>
          </p:cNvSpPr>
          <p:nvPr>
            <p:ph type="sldNum" sz="quarter" idx="4"/>
          </p:nvPr>
        </p:nvSpPr>
        <p:spPr/>
        <p:txBody>
          <a:bodyPr/>
          <a:lstStyle/>
          <a:p>
            <a:fld id="{38FB3DE5-0BF2-9949-8E8E-62041A1EAFCC}" type="slidenum">
              <a:rPr lang="en-US" smtClean="0"/>
              <a:pPr/>
              <a:t>23</a:t>
            </a:fld>
            <a:endParaRPr lang="en-US"/>
          </a:p>
        </p:txBody>
      </p:sp>
      <p:sp>
        <p:nvSpPr>
          <p:cNvPr id="3" name="Título 2">
            <a:extLst>
              <a:ext uri="{FF2B5EF4-FFF2-40B4-BE49-F238E27FC236}">
                <a16:creationId xmlns:a16="http://schemas.microsoft.com/office/drawing/2014/main" id="{588D52C9-3A8F-4933-DB49-063090870A3C}"/>
              </a:ext>
            </a:extLst>
          </p:cNvPr>
          <p:cNvSpPr>
            <a:spLocks noGrp="1"/>
          </p:cNvSpPr>
          <p:nvPr>
            <p:ph type="title"/>
          </p:nvPr>
        </p:nvSpPr>
        <p:spPr/>
        <p:txBody>
          <a:bodyPr/>
          <a:lstStyle/>
          <a:p>
            <a:r>
              <a:rPr lang="es-ES" dirty="0" err="1"/>
              <a:t>What</a:t>
            </a:r>
            <a:r>
              <a:rPr lang="es-ES" dirty="0"/>
              <a:t> </a:t>
            </a:r>
            <a:r>
              <a:rPr lang="es-ES" dirty="0" err="1"/>
              <a:t>kind</a:t>
            </a:r>
            <a:r>
              <a:rPr lang="es-ES" dirty="0"/>
              <a:t> </a:t>
            </a:r>
            <a:r>
              <a:rPr lang="es-ES" dirty="0" err="1"/>
              <a:t>of</a:t>
            </a:r>
            <a:r>
              <a:rPr lang="es-ES" dirty="0"/>
              <a:t> </a:t>
            </a:r>
            <a:r>
              <a:rPr lang="es-ES" dirty="0" err="1"/>
              <a:t>questions</a:t>
            </a:r>
            <a:r>
              <a:rPr lang="es-ES" dirty="0"/>
              <a:t> can </a:t>
            </a:r>
            <a:r>
              <a:rPr lang="es-ES" dirty="0" err="1"/>
              <a:t>we</a:t>
            </a:r>
            <a:r>
              <a:rPr lang="es-ES" dirty="0"/>
              <a:t> </a:t>
            </a:r>
            <a:r>
              <a:rPr lang="es-ES" dirty="0" err="1"/>
              <a:t>ask</a:t>
            </a:r>
            <a:r>
              <a:rPr lang="es-ES" dirty="0"/>
              <a:t> </a:t>
            </a:r>
            <a:r>
              <a:rPr lang="es-ES" dirty="0" err="1"/>
              <a:t>to</a:t>
            </a:r>
            <a:r>
              <a:rPr lang="es-ES" dirty="0"/>
              <a:t> </a:t>
            </a:r>
            <a:r>
              <a:rPr lang="es-ES" dirty="0" err="1"/>
              <a:t>the</a:t>
            </a:r>
            <a:r>
              <a:rPr lang="es-ES" dirty="0"/>
              <a:t> data?</a:t>
            </a:r>
          </a:p>
        </p:txBody>
      </p:sp>
      <p:pic>
        <p:nvPicPr>
          <p:cNvPr id="4" name="Picture 3" descr="figure1_v2.png">
            <a:extLst>
              <a:ext uri="{FF2B5EF4-FFF2-40B4-BE49-F238E27FC236}">
                <a16:creationId xmlns:a16="http://schemas.microsoft.com/office/drawing/2014/main" id="{6D0908CA-CF24-C3D7-9FD6-E0A041790E29}"/>
              </a:ext>
            </a:extLst>
          </p:cNvPr>
          <p:cNvPicPr>
            <a:picLocks noChangeAspect="1"/>
          </p:cNvPicPr>
          <p:nvPr/>
        </p:nvPicPr>
        <p:blipFill>
          <a:blip r:embed="rId2"/>
          <a:srcRect l="3404" t="43453" r="56" b="-100"/>
          <a:stretch>
            <a:fillRect/>
          </a:stretch>
        </p:blipFill>
        <p:spPr>
          <a:xfrm>
            <a:off x="1714873" y="588299"/>
            <a:ext cx="5929842" cy="4302558"/>
          </a:xfrm>
          <a:prstGeom prst="rect">
            <a:avLst/>
          </a:prstGeom>
          <a:solidFill>
            <a:schemeClr val="bg1"/>
          </a:solidFill>
        </p:spPr>
      </p:pic>
    </p:spTree>
    <p:extLst>
      <p:ext uri="{BB962C8B-B14F-4D97-AF65-F5344CB8AC3E}">
        <p14:creationId xmlns:p14="http://schemas.microsoft.com/office/powerpoint/2010/main" val="5770702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A31C6084-61DF-DA8F-B2AE-9F36F7F0AA4D}"/>
              </a:ext>
            </a:extLst>
          </p:cNvPr>
          <p:cNvSpPr>
            <a:spLocks noGrp="1"/>
          </p:cNvSpPr>
          <p:nvPr>
            <p:ph type="sldNum" sz="quarter" idx="4"/>
          </p:nvPr>
        </p:nvSpPr>
        <p:spPr/>
        <p:txBody>
          <a:bodyPr/>
          <a:lstStyle/>
          <a:p>
            <a:fld id="{38FB3DE5-0BF2-9949-8E8E-62041A1EAFCC}" type="slidenum">
              <a:rPr lang="en-US" smtClean="0"/>
              <a:pPr/>
              <a:t>24</a:t>
            </a:fld>
            <a:endParaRPr lang="en-US"/>
          </a:p>
        </p:txBody>
      </p:sp>
      <p:sp>
        <p:nvSpPr>
          <p:cNvPr id="3" name="Título 2">
            <a:extLst>
              <a:ext uri="{FF2B5EF4-FFF2-40B4-BE49-F238E27FC236}">
                <a16:creationId xmlns:a16="http://schemas.microsoft.com/office/drawing/2014/main" id="{BDE10F0A-B10B-9D1F-41AE-9CF6DA79BF34}"/>
              </a:ext>
            </a:extLst>
          </p:cNvPr>
          <p:cNvSpPr>
            <a:spLocks noGrp="1"/>
          </p:cNvSpPr>
          <p:nvPr>
            <p:ph type="title"/>
          </p:nvPr>
        </p:nvSpPr>
        <p:spPr/>
        <p:txBody>
          <a:bodyPr/>
          <a:lstStyle/>
          <a:p>
            <a:r>
              <a:rPr lang="es-ES" dirty="0" err="1"/>
              <a:t>Checking</a:t>
            </a:r>
            <a:r>
              <a:rPr lang="es-ES" dirty="0"/>
              <a:t> </a:t>
            </a:r>
            <a:r>
              <a:rPr lang="es-ES" dirty="0" err="1"/>
              <a:t>your</a:t>
            </a:r>
            <a:r>
              <a:rPr lang="es-ES" dirty="0"/>
              <a:t> </a:t>
            </a:r>
            <a:r>
              <a:rPr lang="es-ES" dirty="0" err="1"/>
              <a:t>knowledge</a:t>
            </a:r>
            <a:endParaRPr lang="es-ES" dirty="0"/>
          </a:p>
        </p:txBody>
      </p:sp>
      <p:cxnSp>
        <p:nvCxnSpPr>
          <p:cNvPr id="5" name="Conector recto 4">
            <a:extLst>
              <a:ext uri="{FF2B5EF4-FFF2-40B4-BE49-F238E27FC236}">
                <a16:creationId xmlns:a16="http://schemas.microsoft.com/office/drawing/2014/main" id="{53EB5471-5C5D-9996-CB2D-9BF8BEFB45FF}"/>
              </a:ext>
            </a:extLst>
          </p:cNvPr>
          <p:cNvCxnSpPr>
            <a:cxnSpLocks/>
          </p:cNvCxnSpPr>
          <p:nvPr/>
        </p:nvCxnSpPr>
        <p:spPr>
          <a:xfrm>
            <a:off x="657922" y="1739153"/>
            <a:ext cx="0" cy="141423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Conector recto 5">
            <a:extLst>
              <a:ext uri="{FF2B5EF4-FFF2-40B4-BE49-F238E27FC236}">
                <a16:creationId xmlns:a16="http://schemas.microsoft.com/office/drawing/2014/main" id="{0DC18371-4AF3-4D98-14D0-E15F2C4DDC55}"/>
              </a:ext>
            </a:extLst>
          </p:cNvPr>
          <p:cNvCxnSpPr>
            <a:cxnSpLocks/>
          </p:cNvCxnSpPr>
          <p:nvPr/>
        </p:nvCxnSpPr>
        <p:spPr>
          <a:xfrm flipH="1">
            <a:off x="657922" y="3081279"/>
            <a:ext cx="151153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Conector recto 9">
            <a:extLst>
              <a:ext uri="{FF2B5EF4-FFF2-40B4-BE49-F238E27FC236}">
                <a16:creationId xmlns:a16="http://schemas.microsoft.com/office/drawing/2014/main" id="{5E87622B-245A-6552-2D24-63DDC99ABFFF}"/>
              </a:ext>
            </a:extLst>
          </p:cNvPr>
          <p:cNvCxnSpPr/>
          <p:nvPr/>
        </p:nvCxnSpPr>
        <p:spPr>
          <a:xfrm>
            <a:off x="991095" y="3081279"/>
            <a:ext cx="0" cy="72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Conector recto 10">
            <a:extLst>
              <a:ext uri="{FF2B5EF4-FFF2-40B4-BE49-F238E27FC236}">
                <a16:creationId xmlns:a16="http://schemas.microsoft.com/office/drawing/2014/main" id="{1E4BE80A-F150-C2CA-023D-2C92E86122B4}"/>
              </a:ext>
            </a:extLst>
          </p:cNvPr>
          <p:cNvCxnSpPr/>
          <p:nvPr/>
        </p:nvCxnSpPr>
        <p:spPr>
          <a:xfrm>
            <a:off x="1901122" y="3072314"/>
            <a:ext cx="0" cy="72111"/>
          </a:xfrm>
          <a:prstGeom prst="line">
            <a:avLst/>
          </a:prstGeom>
        </p:spPr>
        <p:style>
          <a:lnRef idx="1">
            <a:schemeClr val="accent1"/>
          </a:lnRef>
          <a:fillRef idx="0">
            <a:schemeClr val="accent1"/>
          </a:fillRef>
          <a:effectRef idx="0">
            <a:schemeClr val="accent1"/>
          </a:effectRef>
          <a:fontRef idx="minor">
            <a:schemeClr val="tx1"/>
          </a:fontRef>
        </p:style>
      </p:cxnSp>
      <p:sp>
        <p:nvSpPr>
          <p:cNvPr id="12" name="CuadroTexto 11">
            <a:extLst>
              <a:ext uri="{FF2B5EF4-FFF2-40B4-BE49-F238E27FC236}">
                <a16:creationId xmlns:a16="http://schemas.microsoft.com/office/drawing/2014/main" id="{396A9CE5-0A61-DE54-56C7-0CA67844F9D2}"/>
              </a:ext>
            </a:extLst>
          </p:cNvPr>
          <p:cNvSpPr txBox="1"/>
          <p:nvPr/>
        </p:nvSpPr>
        <p:spPr>
          <a:xfrm>
            <a:off x="851245" y="3090635"/>
            <a:ext cx="298480" cy="338554"/>
          </a:xfrm>
          <a:prstGeom prst="rect">
            <a:avLst/>
          </a:prstGeom>
          <a:noFill/>
        </p:spPr>
        <p:txBody>
          <a:bodyPr wrap="none" rtlCol="0">
            <a:spAutoFit/>
          </a:bodyPr>
          <a:lstStyle/>
          <a:p>
            <a:r>
              <a:rPr lang="es-ES" sz="1600" dirty="0"/>
              <a:t>a</a:t>
            </a:r>
          </a:p>
        </p:txBody>
      </p:sp>
      <p:sp>
        <p:nvSpPr>
          <p:cNvPr id="13" name="CuadroTexto 12">
            <a:extLst>
              <a:ext uri="{FF2B5EF4-FFF2-40B4-BE49-F238E27FC236}">
                <a16:creationId xmlns:a16="http://schemas.microsoft.com/office/drawing/2014/main" id="{B8FC891F-7982-3519-EB4F-CDBA6795135A}"/>
              </a:ext>
            </a:extLst>
          </p:cNvPr>
          <p:cNvSpPr txBox="1"/>
          <p:nvPr/>
        </p:nvSpPr>
        <p:spPr>
          <a:xfrm>
            <a:off x="1762599" y="3090635"/>
            <a:ext cx="298480" cy="338554"/>
          </a:xfrm>
          <a:prstGeom prst="rect">
            <a:avLst/>
          </a:prstGeom>
          <a:noFill/>
        </p:spPr>
        <p:txBody>
          <a:bodyPr wrap="none" rtlCol="0">
            <a:spAutoFit/>
          </a:bodyPr>
          <a:lstStyle/>
          <a:p>
            <a:r>
              <a:rPr lang="es-ES" sz="1600" dirty="0"/>
              <a:t>b</a:t>
            </a:r>
          </a:p>
        </p:txBody>
      </p:sp>
      <p:cxnSp>
        <p:nvCxnSpPr>
          <p:cNvPr id="17" name="Conector recto 16">
            <a:extLst>
              <a:ext uri="{FF2B5EF4-FFF2-40B4-BE49-F238E27FC236}">
                <a16:creationId xmlns:a16="http://schemas.microsoft.com/office/drawing/2014/main" id="{142F1616-1F9E-406A-1DCF-4C162601949B}"/>
              </a:ext>
            </a:extLst>
          </p:cNvPr>
          <p:cNvCxnSpPr>
            <a:cxnSpLocks/>
          </p:cNvCxnSpPr>
          <p:nvPr/>
        </p:nvCxnSpPr>
        <p:spPr>
          <a:xfrm flipV="1">
            <a:off x="1001089" y="2446271"/>
            <a:ext cx="900033" cy="430306"/>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9" name="Conector recto 18">
            <a:extLst>
              <a:ext uri="{FF2B5EF4-FFF2-40B4-BE49-F238E27FC236}">
                <a16:creationId xmlns:a16="http://schemas.microsoft.com/office/drawing/2014/main" id="{C24CC3F9-2CC9-8250-5F8B-1CB20F54DF00}"/>
              </a:ext>
            </a:extLst>
          </p:cNvPr>
          <p:cNvCxnSpPr>
            <a:cxnSpLocks/>
          </p:cNvCxnSpPr>
          <p:nvPr/>
        </p:nvCxnSpPr>
        <p:spPr>
          <a:xfrm flipV="1">
            <a:off x="963673" y="2170472"/>
            <a:ext cx="900033" cy="430306"/>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0" name="Conector recto 19">
            <a:extLst>
              <a:ext uri="{FF2B5EF4-FFF2-40B4-BE49-F238E27FC236}">
                <a16:creationId xmlns:a16="http://schemas.microsoft.com/office/drawing/2014/main" id="{DB527CC9-E08E-DB3F-65F9-DA245B9CC285}"/>
              </a:ext>
            </a:extLst>
          </p:cNvPr>
          <p:cNvCxnSpPr>
            <a:cxnSpLocks/>
          </p:cNvCxnSpPr>
          <p:nvPr/>
        </p:nvCxnSpPr>
        <p:spPr>
          <a:xfrm>
            <a:off x="2786005" y="1748118"/>
            <a:ext cx="0" cy="141423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Conector recto 20">
            <a:extLst>
              <a:ext uri="{FF2B5EF4-FFF2-40B4-BE49-F238E27FC236}">
                <a16:creationId xmlns:a16="http://schemas.microsoft.com/office/drawing/2014/main" id="{20E05275-A25B-B626-3BFB-C1FC1FAE1E9D}"/>
              </a:ext>
            </a:extLst>
          </p:cNvPr>
          <p:cNvCxnSpPr>
            <a:cxnSpLocks/>
          </p:cNvCxnSpPr>
          <p:nvPr/>
        </p:nvCxnSpPr>
        <p:spPr>
          <a:xfrm flipH="1">
            <a:off x="2786005" y="3090244"/>
            <a:ext cx="151153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Conector recto 21">
            <a:extLst>
              <a:ext uri="{FF2B5EF4-FFF2-40B4-BE49-F238E27FC236}">
                <a16:creationId xmlns:a16="http://schemas.microsoft.com/office/drawing/2014/main" id="{D3184C12-7CF0-F83F-1DD6-9D93E3CA9516}"/>
              </a:ext>
            </a:extLst>
          </p:cNvPr>
          <p:cNvCxnSpPr/>
          <p:nvPr/>
        </p:nvCxnSpPr>
        <p:spPr>
          <a:xfrm>
            <a:off x="3119178" y="3090244"/>
            <a:ext cx="0" cy="72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Conector recto 22">
            <a:extLst>
              <a:ext uri="{FF2B5EF4-FFF2-40B4-BE49-F238E27FC236}">
                <a16:creationId xmlns:a16="http://schemas.microsoft.com/office/drawing/2014/main" id="{925A9877-7444-5605-2820-4541818A2F21}"/>
              </a:ext>
            </a:extLst>
          </p:cNvPr>
          <p:cNvCxnSpPr/>
          <p:nvPr/>
        </p:nvCxnSpPr>
        <p:spPr>
          <a:xfrm>
            <a:off x="4029205" y="3081279"/>
            <a:ext cx="0" cy="72111"/>
          </a:xfrm>
          <a:prstGeom prst="line">
            <a:avLst/>
          </a:prstGeom>
        </p:spPr>
        <p:style>
          <a:lnRef idx="1">
            <a:schemeClr val="accent1"/>
          </a:lnRef>
          <a:fillRef idx="0">
            <a:schemeClr val="accent1"/>
          </a:fillRef>
          <a:effectRef idx="0">
            <a:schemeClr val="accent1"/>
          </a:effectRef>
          <a:fontRef idx="minor">
            <a:schemeClr val="tx1"/>
          </a:fontRef>
        </p:style>
      </p:cxnSp>
      <p:sp>
        <p:nvSpPr>
          <p:cNvPr id="24" name="CuadroTexto 23">
            <a:extLst>
              <a:ext uri="{FF2B5EF4-FFF2-40B4-BE49-F238E27FC236}">
                <a16:creationId xmlns:a16="http://schemas.microsoft.com/office/drawing/2014/main" id="{7DD3BD54-9D56-635A-4DE9-5A095D73EA4D}"/>
              </a:ext>
            </a:extLst>
          </p:cNvPr>
          <p:cNvSpPr txBox="1"/>
          <p:nvPr/>
        </p:nvSpPr>
        <p:spPr>
          <a:xfrm>
            <a:off x="2979328" y="3099600"/>
            <a:ext cx="298480" cy="338554"/>
          </a:xfrm>
          <a:prstGeom prst="rect">
            <a:avLst/>
          </a:prstGeom>
          <a:noFill/>
        </p:spPr>
        <p:txBody>
          <a:bodyPr wrap="none" rtlCol="0">
            <a:spAutoFit/>
          </a:bodyPr>
          <a:lstStyle/>
          <a:p>
            <a:r>
              <a:rPr lang="es-ES" sz="1600" dirty="0"/>
              <a:t>a</a:t>
            </a:r>
          </a:p>
        </p:txBody>
      </p:sp>
      <p:sp>
        <p:nvSpPr>
          <p:cNvPr id="25" name="CuadroTexto 24">
            <a:extLst>
              <a:ext uri="{FF2B5EF4-FFF2-40B4-BE49-F238E27FC236}">
                <a16:creationId xmlns:a16="http://schemas.microsoft.com/office/drawing/2014/main" id="{4FFB9988-6452-C57B-7A88-56F165D017FB}"/>
              </a:ext>
            </a:extLst>
          </p:cNvPr>
          <p:cNvSpPr txBox="1"/>
          <p:nvPr/>
        </p:nvSpPr>
        <p:spPr>
          <a:xfrm>
            <a:off x="3890682" y="3099600"/>
            <a:ext cx="298480" cy="338554"/>
          </a:xfrm>
          <a:prstGeom prst="rect">
            <a:avLst/>
          </a:prstGeom>
          <a:noFill/>
        </p:spPr>
        <p:txBody>
          <a:bodyPr wrap="none" rtlCol="0">
            <a:spAutoFit/>
          </a:bodyPr>
          <a:lstStyle/>
          <a:p>
            <a:r>
              <a:rPr lang="es-ES" sz="1600" dirty="0"/>
              <a:t>b</a:t>
            </a:r>
          </a:p>
        </p:txBody>
      </p:sp>
      <p:cxnSp>
        <p:nvCxnSpPr>
          <p:cNvPr id="26" name="Conector recto 25">
            <a:extLst>
              <a:ext uri="{FF2B5EF4-FFF2-40B4-BE49-F238E27FC236}">
                <a16:creationId xmlns:a16="http://schemas.microsoft.com/office/drawing/2014/main" id="{4AC5CD07-01C5-5BE7-4FCB-821DB8ED71B2}"/>
              </a:ext>
            </a:extLst>
          </p:cNvPr>
          <p:cNvCxnSpPr>
            <a:cxnSpLocks/>
          </p:cNvCxnSpPr>
          <p:nvPr/>
        </p:nvCxnSpPr>
        <p:spPr>
          <a:xfrm flipV="1">
            <a:off x="3129172" y="2455236"/>
            <a:ext cx="900033" cy="430306"/>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7" name="Conector recto 26">
            <a:extLst>
              <a:ext uri="{FF2B5EF4-FFF2-40B4-BE49-F238E27FC236}">
                <a16:creationId xmlns:a16="http://schemas.microsoft.com/office/drawing/2014/main" id="{0D41B6AE-237E-AC47-0531-FB87C90D8352}"/>
              </a:ext>
            </a:extLst>
          </p:cNvPr>
          <p:cNvCxnSpPr>
            <a:cxnSpLocks/>
          </p:cNvCxnSpPr>
          <p:nvPr/>
        </p:nvCxnSpPr>
        <p:spPr>
          <a:xfrm>
            <a:off x="3202754" y="2483143"/>
            <a:ext cx="789034" cy="36890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9" name="Conector recto 28">
            <a:extLst>
              <a:ext uri="{FF2B5EF4-FFF2-40B4-BE49-F238E27FC236}">
                <a16:creationId xmlns:a16="http://schemas.microsoft.com/office/drawing/2014/main" id="{C6C56777-8C99-BB91-9B38-EB652222EE1C}"/>
              </a:ext>
            </a:extLst>
          </p:cNvPr>
          <p:cNvCxnSpPr>
            <a:cxnSpLocks/>
          </p:cNvCxnSpPr>
          <p:nvPr/>
        </p:nvCxnSpPr>
        <p:spPr>
          <a:xfrm>
            <a:off x="4934188" y="1730188"/>
            <a:ext cx="0" cy="141423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Conector recto 29">
            <a:extLst>
              <a:ext uri="{FF2B5EF4-FFF2-40B4-BE49-F238E27FC236}">
                <a16:creationId xmlns:a16="http://schemas.microsoft.com/office/drawing/2014/main" id="{127BFC32-5675-8D4A-8061-66006F8002AC}"/>
              </a:ext>
            </a:extLst>
          </p:cNvPr>
          <p:cNvCxnSpPr>
            <a:cxnSpLocks/>
          </p:cNvCxnSpPr>
          <p:nvPr/>
        </p:nvCxnSpPr>
        <p:spPr>
          <a:xfrm flipH="1">
            <a:off x="4934188" y="3063349"/>
            <a:ext cx="151153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Conector recto 30">
            <a:extLst>
              <a:ext uri="{FF2B5EF4-FFF2-40B4-BE49-F238E27FC236}">
                <a16:creationId xmlns:a16="http://schemas.microsoft.com/office/drawing/2014/main" id="{91F52BE7-BF00-ABF3-D59A-AD9D422A7008}"/>
              </a:ext>
            </a:extLst>
          </p:cNvPr>
          <p:cNvCxnSpPr/>
          <p:nvPr/>
        </p:nvCxnSpPr>
        <p:spPr>
          <a:xfrm>
            <a:off x="5267361" y="3063349"/>
            <a:ext cx="0" cy="72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Conector recto 31">
            <a:extLst>
              <a:ext uri="{FF2B5EF4-FFF2-40B4-BE49-F238E27FC236}">
                <a16:creationId xmlns:a16="http://schemas.microsoft.com/office/drawing/2014/main" id="{72ADC10C-B279-C4DC-F7AB-49DFDF104A1B}"/>
              </a:ext>
            </a:extLst>
          </p:cNvPr>
          <p:cNvCxnSpPr/>
          <p:nvPr/>
        </p:nvCxnSpPr>
        <p:spPr>
          <a:xfrm>
            <a:off x="6177388" y="3054384"/>
            <a:ext cx="0" cy="72111"/>
          </a:xfrm>
          <a:prstGeom prst="line">
            <a:avLst/>
          </a:prstGeom>
        </p:spPr>
        <p:style>
          <a:lnRef idx="1">
            <a:schemeClr val="accent1"/>
          </a:lnRef>
          <a:fillRef idx="0">
            <a:schemeClr val="accent1"/>
          </a:fillRef>
          <a:effectRef idx="0">
            <a:schemeClr val="accent1"/>
          </a:effectRef>
          <a:fontRef idx="minor">
            <a:schemeClr val="tx1"/>
          </a:fontRef>
        </p:style>
      </p:cxnSp>
      <p:sp>
        <p:nvSpPr>
          <p:cNvPr id="33" name="CuadroTexto 32">
            <a:extLst>
              <a:ext uri="{FF2B5EF4-FFF2-40B4-BE49-F238E27FC236}">
                <a16:creationId xmlns:a16="http://schemas.microsoft.com/office/drawing/2014/main" id="{257D8C48-0968-1B00-3C49-CF799C3ECDCD}"/>
              </a:ext>
            </a:extLst>
          </p:cNvPr>
          <p:cNvSpPr txBox="1"/>
          <p:nvPr/>
        </p:nvSpPr>
        <p:spPr>
          <a:xfrm>
            <a:off x="5127511" y="3072705"/>
            <a:ext cx="298480" cy="338554"/>
          </a:xfrm>
          <a:prstGeom prst="rect">
            <a:avLst/>
          </a:prstGeom>
          <a:noFill/>
        </p:spPr>
        <p:txBody>
          <a:bodyPr wrap="none" rtlCol="0">
            <a:spAutoFit/>
          </a:bodyPr>
          <a:lstStyle/>
          <a:p>
            <a:r>
              <a:rPr lang="es-ES" sz="1600" dirty="0"/>
              <a:t>a</a:t>
            </a:r>
          </a:p>
        </p:txBody>
      </p:sp>
      <p:sp>
        <p:nvSpPr>
          <p:cNvPr id="34" name="CuadroTexto 33">
            <a:extLst>
              <a:ext uri="{FF2B5EF4-FFF2-40B4-BE49-F238E27FC236}">
                <a16:creationId xmlns:a16="http://schemas.microsoft.com/office/drawing/2014/main" id="{71DBE839-9D09-3F26-6C03-A4F1A81D01ED}"/>
              </a:ext>
            </a:extLst>
          </p:cNvPr>
          <p:cNvSpPr txBox="1"/>
          <p:nvPr/>
        </p:nvSpPr>
        <p:spPr>
          <a:xfrm>
            <a:off x="6038865" y="3072705"/>
            <a:ext cx="298480" cy="338554"/>
          </a:xfrm>
          <a:prstGeom prst="rect">
            <a:avLst/>
          </a:prstGeom>
          <a:noFill/>
        </p:spPr>
        <p:txBody>
          <a:bodyPr wrap="none" rtlCol="0">
            <a:spAutoFit/>
          </a:bodyPr>
          <a:lstStyle/>
          <a:p>
            <a:r>
              <a:rPr lang="es-ES" sz="1600" dirty="0"/>
              <a:t>b</a:t>
            </a:r>
          </a:p>
        </p:txBody>
      </p:sp>
      <p:cxnSp>
        <p:nvCxnSpPr>
          <p:cNvPr id="35" name="Conector recto 34">
            <a:extLst>
              <a:ext uri="{FF2B5EF4-FFF2-40B4-BE49-F238E27FC236}">
                <a16:creationId xmlns:a16="http://schemas.microsoft.com/office/drawing/2014/main" id="{AEAB06A1-0972-FE3B-8354-EEBA904DB9B2}"/>
              </a:ext>
            </a:extLst>
          </p:cNvPr>
          <p:cNvCxnSpPr>
            <a:cxnSpLocks/>
          </p:cNvCxnSpPr>
          <p:nvPr/>
        </p:nvCxnSpPr>
        <p:spPr>
          <a:xfrm flipV="1">
            <a:off x="5277355" y="2428341"/>
            <a:ext cx="900033" cy="430306"/>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6" name="Conector recto 35">
            <a:extLst>
              <a:ext uri="{FF2B5EF4-FFF2-40B4-BE49-F238E27FC236}">
                <a16:creationId xmlns:a16="http://schemas.microsoft.com/office/drawing/2014/main" id="{01F434CC-416C-A35D-23DF-FAD74B147E15}"/>
              </a:ext>
            </a:extLst>
          </p:cNvPr>
          <p:cNvCxnSpPr>
            <a:cxnSpLocks/>
          </p:cNvCxnSpPr>
          <p:nvPr/>
        </p:nvCxnSpPr>
        <p:spPr>
          <a:xfrm flipV="1">
            <a:off x="5267361" y="1721223"/>
            <a:ext cx="872609" cy="896923"/>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 name="Conector recto 39">
            <a:extLst>
              <a:ext uri="{FF2B5EF4-FFF2-40B4-BE49-F238E27FC236}">
                <a16:creationId xmlns:a16="http://schemas.microsoft.com/office/drawing/2014/main" id="{C5F627CC-1132-6691-B641-63955A08DC81}"/>
              </a:ext>
            </a:extLst>
          </p:cNvPr>
          <p:cNvCxnSpPr>
            <a:cxnSpLocks/>
          </p:cNvCxnSpPr>
          <p:nvPr/>
        </p:nvCxnSpPr>
        <p:spPr>
          <a:xfrm>
            <a:off x="7094078" y="1676398"/>
            <a:ext cx="0" cy="1414237"/>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Conector recto 40">
            <a:extLst>
              <a:ext uri="{FF2B5EF4-FFF2-40B4-BE49-F238E27FC236}">
                <a16:creationId xmlns:a16="http://schemas.microsoft.com/office/drawing/2014/main" id="{CDBB4110-A252-24D5-2736-1C30CDABC1C8}"/>
              </a:ext>
            </a:extLst>
          </p:cNvPr>
          <p:cNvCxnSpPr>
            <a:cxnSpLocks/>
          </p:cNvCxnSpPr>
          <p:nvPr/>
        </p:nvCxnSpPr>
        <p:spPr>
          <a:xfrm flipH="1">
            <a:off x="7094078" y="3018524"/>
            <a:ext cx="151153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Conector recto 41">
            <a:extLst>
              <a:ext uri="{FF2B5EF4-FFF2-40B4-BE49-F238E27FC236}">
                <a16:creationId xmlns:a16="http://schemas.microsoft.com/office/drawing/2014/main" id="{067BB906-E192-7036-C34B-D87C71C20266}"/>
              </a:ext>
            </a:extLst>
          </p:cNvPr>
          <p:cNvCxnSpPr/>
          <p:nvPr/>
        </p:nvCxnSpPr>
        <p:spPr>
          <a:xfrm>
            <a:off x="7427251" y="3018524"/>
            <a:ext cx="0" cy="72111"/>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Conector recto 42">
            <a:extLst>
              <a:ext uri="{FF2B5EF4-FFF2-40B4-BE49-F238E27FC236}">
                <a16:creationId xmlns:a16="http://schemas.microsoft.com/office/drawing/2014/main" id="{B6C2891C-FCC9-3F91-2BC6-3BA2CB6715C2}"/>
              </a:ext>
            </a:extLst>
          </p:cNvPr>
          <p:cNvCxnSpPr/>
          <p:nvPr/>
        </p:nvCxnSpPr>
        <p:spPr>
          <a:xfrm>
            <a:off x="8337278" y="3009559"/>
            <a:ext cx="0" cy="72111"/>
          </a:xfrm>
          <a:prstGeom prst="line">
            <a:avLst/>
          </a:prstGeom>
        </p:spPr>
        <p:style>
          <a:lnRef idx="1">
            <a:schemeClr val="accent1"/>
          </a:lnRef>
          <a:fillRef idx="0">
            <a:schemeClr val="accent1"/>
          </a:fillRef>
          <a:effectRef idx="0">
            <a:schemeClr val="accent1"/>
          </a:effectRef>
          <a:fontRef idx="minor">
            <a:schemeClr val="tx1"/>
          </a:fontRef>
        </p:style>
      </p:cxnSp>
      <p:sp>
        <p:nvSpPr>
          <p:cNvPr id="44" name="CuadroTexto 43">
            <a:extLst>
              <a:ext uri="{FF2B5EF4-FFF2-40B4-BE49-F238E27FC236}">
                <a16:creationId xmlns:a16="http://schemas.microsoft.com/office/drawing/2014/main" id="{2F868698-25F7-BDFC-4C90-820CF840EE4E}"/>
              </a:ext>
            </a:extLst>
          </p:cNvPr>
          <p:cNvSpPr txBox="1"/>
          <p:nvPr/>
        </p:nvSpPr>
        <p:spPr>
          <a:xfrm>
            <a:off x="7287401" y="3027880"/>
            <a:ext cx="298480" cy="338554"/>
          </a:xfrm>
          <a:prstGeom prst="rect">
            <a:avLst/>
          </a:prstGeom>
          <a:noFill/>
        </p:spPr>
        <p:txBody>
          <a:bodyPr wrap="none" rtlCol="0">
            <a:spAutoFit/>
          </a:bodyPr>
          <a:lstStyle/>
          <a:p>
            <a:r>
              <a:rPr lang="es-ES" sz="1600" dirty="0"/>
              <a:t>a</a:t>
            </a:r>
          </a:p>
        </p:txBody>
      </p:sp>
      <p:sp>
        <p:nvSpPr>
          <p:cNvPr id="45" name="CuadroTexto 44">
            <a:extLst>
              <a:ext uri="{FF2B5EF4-FFF2-40B4-BE49-F238E27FC236}">
                <a16:creationId xmlns:a16="http://schemas.microsoft.com/office/drawing/2014/main" id="{278F3DFF-A988-D0ED-2723-BC95488C0A78}"/>
              </a:ext>
            </a:extLst>
          </p:cNvPr>
          <p:cNvSpPr txBox="1"/>
          <p:nvPr/>
        </p:nvSpPr>
        <p:spPr>
          <a:xfrm>
            <a:off x="8198755" y="3027880"/>
            <a:ext cx="298480" cy="338554"/>
          </a:xfrm>
          <a:prstGeom prst="rect">
            <a:avLst/>
          </a:prstGeom>
          <a:noFill/>
        </p:spPr>
        <p:txBody>
          <a:bodyPr wrap="none" rtlCol="0">
            <a:spAutoFit/>
          </a:bodyPr>
          <a:lstStyle/>
          <a:p>
            <a:r>
              <a:rPr lang="es-ES" sz="1600" dirty="0"/>
              <a:t>b</a:t>
            </a:r>
          </a:p>
        </p:txBody>
      </p:sp>
      <p:cxnSp>
        <p:nvCxnSpPr>
          <p:cNvPr id="46" name="Conector recto 45">
            <a:extLst>
              <a:ext uri="{FF2B5EF4-FFF2-40B4-BE49-F238E27FC236}">
                <a16:creationId xmlns:a16="http://schemas.microsoft.com/office/drawing/2014/main" id="{BA27307B-A71B-3BA5-1C95-A127A20BBF94}"/>
              </a:ext>
            </a:extLst>
          </p:cNvPr>
          <p:cNvCxnSpPr>
            <a:cxnSpLocks/>
          </p:cNvCxnSpPr>
          <p:nvPr/>
        </p:nvCxnSpPr>
        <p:spPr>
          <a:xfrm flipV="1">
            <a:off x="7427251" y="2760359"/>
            <a:ext cx="910026" cy="35563"/>
          </a:xfrm>
          <a:prstGeom prst="line">
            <a:avLst/>
          </a:prstGeom>
          <a:ln w="2540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47" name="Conector recto 46">
            <a:extLst>
              <a:ext uri="{FF2B5EF4-FFF2-40B4-BE49-F238E27FC236}">
                <a16:creationId xmlns:a16="http://schemas.microsoft.com/office/drawing/2014/main" id="{93FD31C0-893F-E889-4429-0399BAA8745B}"/>
              </a:ext>
            </a:extLst>
          </p:cNvPr>
          <p:cNvCxnSpPr>
            <a:cxnSpLocks/>
          </p:cNvCxnSpPr>
          <p:nvPr/>
        </p:nvCxnSpPr>
        <p:spPr>
          <a:xfrm>
            <a:off x="7345423" y="1819400"/>
            <a:ext cx="991854" cy="1105565"/>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sp>
        <p:nvSpPr>
          <p:cNvPr id="50" name="CuadroTexto 49">
            <a:extLst>
              <a:ext uri="{FF2B5EF4-FFF2-40B4-BE49-F238E27FC236}">
                <a16:creationId xmlns:a16="http://schemas.microsoft.com/office/drawing/2014/main" id="{68E2FE66-680E-C8D0-FF49-2E8BB5802F5C}"/>
              </a:ext>
            </a:extLst>
          </p:cNvPr>
          <p:cNvSpPr txBox="1"/>
          <p:nvPr/>
        </p:nvSpPr>
        <p:spPr>
          <a:xfrm>
            <a:off x="2056680" y="721002"/>
            <a:ext cx="4532010" cy="369332"/>
          </a:xfrm>
          <a:prstGeom prst="rect">
            <a:avLst/>
          </a:prstGeom>
          <a:noFill/>
        </p:spPr>
        <p:txBody>
          <a:bodyPr wrap="none" rtlCol="0">
            <a:spAutoFit/>
          </a:bodyPr>
          <a:lstStyle/>
          <a:p>
            <a:r>
              <a:rPr lang="es-ES" dirty="0" err="1"/>
              <a:t>Assing</a:t>
            </a:r>
            <a:r>
              <a:rPr lang="es-ES" dirty="0"/>
              <a:t>: DGE, DTE, DIU, </a:t>
            </a:r>
            <a:r>
              <a:rPr lang="es-ES" dirty="0" err="1"/>
              <a:t>Isoform</a:t>
            </a:r>
            <a:r>
              <a:rPr lang="es-ES" dirty="0"/>
              <a:t> </a:t>
            </a:r>
            <a:r>
              <a:rPr lang="es-ES" dirty="0" err="1"/>
              <a:t>switching</a:t>
            </a:r>
            <a:endParaRPr lang="es-ES" dirty="0"/>
          </a:p>
        </p:txBody>
      </p:sp>
      <p:sp>
        <p:nvSpPr>
          <p:cNvPr id="52" name="CuadroTexto 51">
            <a:extLst>
              <a:ext uri="{FF2B5EF4-FFF2-40B4-BE49-F238E27FC236}">
                <a16:creationId xmlns:a16="http://schemas.microsoft.com/office/drawing/2014/main" id="{9DBDCABD-8357-3D2A-E4C9-8FFA52BE6A3C}"/>
              </a:ext>
            </a:extLst>
          </p:cNvPr>
          <p:cNvSpPr txBox="1"/>
          <p:nvPr/>
        </p:nvSpPr>
        <p:spPr>
          <a:xfrm>
            <a:off x="1107646" y="3410165"/>
            <a:ext cx="756060" cy="523220"/>
          </a:xfrm>
          <a:prstGeom prst="rect">
            <a:avLst/>
          </a:prstGeom>
          <a:noFill/>
        </p:spPr>
        <p:txBody>
          <a:bodyPr wrap="square">
            <a:spAutoFit/>
          </a:bodyPr>
          <a:lstStyle/>
          <a:p>
            <a:r>
              <a:rPr lang="es-ES" sz="1400" dirty="0"/>
              <a:t>DGE</a:t>
            </a:r>
          </a:p>
          <a:p>
            <a:r>
              <a:rPr lang="es-ES" sz="1400" dirty="0"/>
              <a:t>DTE</a:t>
            </a:r>
          </a:p>
        </p:txBody>
      </p:sp>
      <p:sp>
        <p:nvSpPr>
          <p:cNvPr id="53" name="CuadroTexto 52">
            <a:extLst>
              <a:ext uri="{FF2B5EF4-FFF2-40B4-BE49-F238E27FC236}">
                <a16:creationId xmlns:a16="http://schemas.microsoft.com/office/drawing/2014/main" id="{BABF0AF0-9BC9-EB2B-A6DB-B67715C49B6F}"/>
              </a:ext>
            </a:extLst>
          </p:cNvPr>
          <p:cNvSpPr txBox="1"/>
          <p:nvPr/>
        </p:nvSpPr>
        <p:spPr>
          <a:xfrm>
            <a:off x="2996440" y="3384364"/>
            <a:ext cx="1319470" cy="738664"/>
          </a:xfrm>
          <a:prstGeom prst="rect">
            <a:avLst/>
          </a:prstGeom>
          <a:noFill/>
        </p:spPr>
        <p:txBody>
          <a:bodyPr wrap="square">
            <a:spAutoFit/>
          </a:bodyPr>
          <a:lstStyle/>
          <a:p>
            <a:pPr algn="ctr"/>
            <a:r>
              <a:rPr lang="es-ES" sz="1400" dirty="0"/>
              <a:t>DTE</a:t>
            </a:r>
          </a:p>
          <a:p>
            <a:pPr algn="ctr"/>
            <a:r>
              <a:rPr lang="es-ES" sz="1400" dirty="0"/>
              <a:t>DIU</a:t>
            </a:r>
          </a:p>
          <a:p>
            <a:pPr algn="ctr"/>
            <a:r>
              <a:rPr lang="es-ES" sz="1400" dirty="0" err="1"/>
              <a:t>Switching</a:t>
            </a:r>
            <a:endParaRPr lang="es-ES" sz="1400" dirty="0"/>
          </a:p>
        </p:txBody>
      </p:sp>
      <p:sp>
        <p:nvSpPr>
          <p:cNvPr id="54" name="CuadroTexto 53">
            <a:extLst>
              <a:ext uri="{FF2B5EF4-FFF2-40B4-BE49-F238E27FC236}">
                <a16:creationId xmlns:a16="http://schemas.microsoft.com/office/drawing/2014/main" id="{79316FB1-DD04-AEF0-3E6E-F33D0A323F26}"/>
              </a:ext>
            </a:extLst>
          </p:cNvPr>
          <p:cNvSpPr txBox="1"/>
          <p:nvPr/>
        </p:nvSpPr>
        <p:spPr>
          <a:xfrm>
            <a:off x="5082977" y="3366434"/>
            <a:ext cx="1319470" cy="738664"/>
          </a:xfrm>
          <a:prstGeom prst="rect">
            <a:avLst/>
          </a:prstGeom>
          <a:noFill/>
        </p:spPr>
        <p:txBody>
          <a:bodyPr wrap="square">
            <a:spAutoFit/>
          </a:bodyPr>
          <a:lstStyle/>
          <a:p>
            <a:pPr algn="ctr"/>
            <a:r>
              <a:rPr lang="es-ES" sz="1400" dirty="0"/>
              <a:t>DGE</a:t>
            </a:r>
          </a:p>
          <a:p>
            <a:pPr algn="ctr"/>
            <a:r>
              <a:rPr lang="es-ES" sz="1400" dirty="0"/>
              <a:t>DTE</a:t>
            </a:r>
          </a:p>
          <a:p>
            <a:pPr algn="ctr"/>
            <a:r>
              <a:rPr lang="es-ES" sz="1400" dirty="0"/>
              <a:t>DIU</a:t>
            </a:r>
          </a:p>
        </p:txBody>
      </p:sp>
      <p:sp>
        <p:nvSpPr>
          <p:cNvPr id="55" name="CuadroTexto 54">
            <a:extLst>
              <a:ext uri="{FF2B5EF4-FFF2-40B4-BE49-F238E27FC236}">
                <a16:creationId xmlns:a16="http://schemas.microsoft.com/office/drawing/2014/main" id="{FFE48B7A-B9D6-6AE4-57AD-D434920295F9}"/>
              </a:ext>
            </a:extLst>
          </p:cNvPr>
          <p:cNvSpPr txBox="1"/>
          <p:nvPr/>
        </p:nvSpPr>
        <p:spPr>
          <a:xfrm>
            <a:off x="7287400" y="3337573"/>
            <a:ext cx="1511529" cy="954107"/>
          </a:xfrm>
          <a:prstGeom prst="rect">
            <a:avLst/>
          </a:prstGeom>
          <a:noFill/>
        </p:spPr>
        <p:txBody>
          <a:bodyPr wrap="square">
            <a:spAutoFit/>
          </a:bodyPr>
          <a:lstStyle/>
          <a:p>
            <a:pPr algn="ctr"/>
            <a:r>
              <a:rPr lang="es-ES" sz="1400" dirty="0"/>
              <a:t>DGE</a:t>
            </a:r>
          </a:p>
          <a:p>
            <a:pPr algn="ctr"/>
            <a:r>
              <a:rPr lang="es-ES" sz="1400" dirty="0"/>
              <a:t>DTE (</a:t>
            </a:r>
            <a:r>
              <a:rPr lang="es-ES" sz="1400" dirty="0" err="1"/>
              <a:t>only</a:t>
            </a:r>
            <a:r>
              <a:rPr lang="es-ES" sz="1400" dirty="0"/>
              <a:t> blue)</a:t>
            </a:r>
          </a:p>
          <a:p>
            <a:pPr algn="ctr"/>
            <a:r>
              <a:rPr lang="es-ES" sz="1400" dirty="0"/>
              <a:t>DIU</a:t>
            </a:r>
          </a:p>
          <a:p>
            <a:pPr algn="ctr"/>
            <a:r>
              <a:rPr lang="es-ES" sz="1400" dirty="0" err="1"/>
              <a:t>Switching</a:t>
            </a:r>
            <a:endParaRPr lang="es-ES" sz="1400" dirty="0"/>
          </a:p>
        </p:txBody>
      </p:sp>
    </p:spTree>
    <p:extLst>
      <p:ext uri="{BB962C8B-B14F-4D97-AF65-F5344CB8AC3E}">
        <p14:creationId xmlns:p14="http://schemas.microsoft.com/office/powerpoint/2010/main" val="23242105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53" grpId="0"/>
      <p:bldP spid="54" grpId="0"/>
      <p:bldP spid="5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4886F9-5546-31BA-2AC6-2209C1A183EA}"/>
            </a:ext>
          </a:extLst>
        </p:cNvPr>
        <p:cNvGrpSpPr/>
        <p:nvPr/>
      </p:nvGrpSpPr>
      <p:grpSpPr>
        <a:xfrm>
          <a:off x="0" y="0"/>
          <a:ext cx="0" cy="0"/>
          <a:chOff x="0" y="0"/>
          <a:chExt cx="0" cy="0"/>
        </a:xfrm>
      </p:grpSpPr>
      <p:sp>
        <p:nvSpPr>
          <p:cNvPr id="3" name="Text 0">
            <a:extLst>
              <a:ext uri="{FF2B5EF4-FFF2-40B4-BE49-F238E27FC236}">
                <a16:creationId xmlns:a16="http://schemas.microsoft.com/office/drawing/2014/main" id="{2C7A223D-CAC8-F571-8AE5-D1B07A23A1A8}"/>
              </a:ext>
            </a:extLst>
          </p:cNvPr>
          <p:cNvSpPr/>
          <p:nvPr/>
        </p:nvSpPr>
        <p:spPr>
          <a:xfrm>
            <a:off x="3905036" y="1661274"/>
            <a:ext cx="1405365" cy="363626"/>
          </a:xfrm>
          <a:prstGeom prst="rect">
            <a:avLst/>
          </a:prstGeom>
          <a:noFill/>
          <a:ln/>
        </p:spPr>
        <p:txBody>
          <a:bodyPr wrap="square" lIns="0" tIns="0" rIns="0" bIns="0" rtlCol="0" anchor="ctr">
            <a:spAutoFit/>
          </a:bodyPr>
          <a:lstStyle/>
          <a:p>
            <a:pPr marL="0" indent="0">
              <a:buNone/>
            </a:pPr>
            <a:r>
              <a:rPr lang="en-US" sz="2363" b="1" dirty="0">
                <a:solidFill>
                  <a:srgbClr val="FF8C00"/>
                </a:solidFill>
                <a:latin typeface="Arial" pitchFamily="34" charset="0"/>
                <a:ea typeface="Arial" pitchFamily="34" charset="-122"/>
                <a:cs typeface="Arial" pitchFamily="34" charset="-120"/>
              </a:rPr>
              <a:t>Section 3</a:t>
            </a:r>
            <a:endParaRPr lang="en-US" sz="2363" dirty="0"/>
          </a:p>
        </p:txBody>
      </p:sp>
      <p:sp>
        <p:nvSpPr>
          <p:cNvPr id="4" name="Text 1">
            <a:extLst>
              <a:ext uri="{FF2B5EF4-FFF2-40B4-BE49-F238E27FC236}">
                <a16:creationId xmlns:a16="http://schemas.microsoft.com/office/drawing/2014/main" id="{23177814-F941-212F-6382-EFFB6ABC87E4}"/>
              </a:ext>
            </a:extLst>
          </p:cNvPr>
          <p:cNvSpPr/>
          <p:nvPr/>
        </p:nvSpPr>
        <p:spPr>
          <a:xfrm>
            <a:off x="1067293" y="2264536"/>
            <a:ext cx="7080852" cy="450123"/>
          </a:xfrm>
          <a:prstGeom prst="rect">
            <a:avLst/>
          </a:prstGeom>
          <a:noFill/>
          <a:ln/>
        </p:spPr>
        <p:txBody>
          <a:bodyPr wrap="square" lIns="0" tIns="0" rIns="0" bIns="0" rtlCol="0" anchor="ctr">
            <a:spAutoFit/>
          </a:bodyPr>
          <a:lstStyle/>
          <a:p>
            <a:pPr marL="0" indent="0" algn="ctr">
              <a:buNone/>
            </a:pPr>
            <a:r>
              <a:rPr lang="en-US" sz="2925" b="1" dirty="0" err="1">
                <a:solidFill>
                  <a:srgbClr val="FFFFFF"/>
                </a:solidFill>
                <a:latin typeface="Arial" pitchFamily="34" charset="0"/>
                <a:ea typeface="Arial" pitchFamily="34" charset="-122"/>
                <a:cs typeface="Arial" pitchFamily="34" charset="-120"/>
              </a:rPr>
              <a:t>tappAS</a:t>
            </a:r>
            <a:endParaRPr lang="en-US" sz="2925" dirty="0"/>
          </a:p>
        </p:txBody>
      </p:sp>
      <p:sp>
        <p:nvSpPr>
          <p:cNvPr id="6" name="Text 3">
            <a:extLst>
              <a:ext uri="{FF2B5EF4-FFF2-40B4-BE49-F238E27FC236}">
                <a16:creationId xmlns:a16="http://schemas.microsoft.com/office/drawing/2014/main" id="{E9289898-69B5-E022-B64F-B0667CA26912}"/>
              </a:ext>
            </a:extLst>
          </p:cNvPr>
          <p:cNvSpPr/>
          <p:nvPr/>
        </p:nvSpPr>
        <p:spPr>
          <a:xfrm>
            <a:off x="1747512" y="3254235"/>
            <a:ext cx="5720386" cy="242374"/>
          </a:xfrm>
          <a:prstGeom prst="rect">
            <a:avLst/>
          </a:prstGeom>
          <a:noFill/>
          <a:ln/>
        </p:spPr>
        <p:txBody>
          <a:bodyPr wrap="square" lIns="0" tIns="0" rIns="0" bIns="0" rtlCol="0" anchor="ctr">
            <a:spAutoFit/>
          </a:bodyPr>
          <a:lstStyle/>
          <a:p>
            <a:pPr marL="0" indent="0" algn="ctr">
              <a:buNone/>
            </a:pPr>
            <a:r>
              <a:rPr lang="en-US" sz="1575" dirty="0">
                <a:solidFill>
                  <a:srgbClr val="FFFFFF"/>
                </a:solidFill>
                <a:latin typeface="Arial" pitchFamily="34" charset="0"/>
                <a:ea typeface="Arial" pitchFamily="34" charset="-122"/>
                <a:cs typeface="Arial" pitchFamily="34" charset="-120"/>
              </a:rPr>
              <a:t>Join and Call vs Call and Join</a:t>
            </a:r>
            <a:endParaRPr lang="en-US" sz="1575" dirty="0"/>
          </a:p>
        </p:txBody>
      </p:sp>
    </p:spTree>
    <p:extLst>
      <p:ext uri="{BB962C8B-B14F-4D97-AF65-F5344CB8AC3E}">
        <p14:creationId xmlns:p14="http://schemas.microsoft.com/office/powerpoint/2010/main" val="29379298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F2D34D-4B91-685A-BCB0-1833FF31BD09}"/>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59ADF55E-5130-85C8-24C9-86760DEB4E32}"/>
              </a:ext>
            </a:extLst>
          </p:cNvPr>
          <p:cNvSpPr>
            <a:spLocks noGrp="1"/>
          </p:cNvSpPr>
          <p:nvPr>
            <p:ph type="sldNum" sz="quarter" idx="4"/>
          </p:nvPr>
        </p:nvSpPr>
        <p:spPr/>
        <p:txBody>
          <a:bodyPr/>
          <a:lstStyle/>
          <a:p>
            <a:fld id="{38FB3DE5-0BF2-9949-8E8E-62041A1EAFCC}" type="slidenum">
              <a:rPr lang="en-US" smtClean="0"/>
              <a:pPr/>
              <a:t>26</a:t>
            </a:fld>
            <a:endParaRPr lang="en-US"/>
          </a:p>
        </p:txBody>
      </p:sp>
      <p:sp>
        <p:nvSpPr>
          <p:cNvPr id="3" name="Título 2">
            <a:extLst>
              <a:ext uri="{FF2B5EF4-FFF2-40B4-BE49-F238E27FC236}">
                <a16:creationId xmlns:a16="http://schemas.microsoft.com/office/drawing/2014/main" id="{5D9FD03F-8421-B59B-E0FD-2F86AE9D5379}"/>
              </a:ext>
            </a:extLst>
          </p:cNvPr>
          <p:cNvSpPr>
            <a:spLocks noGrp="1"/>
          </p:cNvSpPr>
          <p:nvPr>
            <p:ph type="title"/>
          </p:nvPr>
        </p:nvSpPr>
        <p:spPr/>
        <p:txBody>
          <a:bodyPr/>
          <a:lstStyle/>
          <a:p>
            <a:r>
              <a:rPr lang="es-ES" dirty="0" err="1"/>
              <a:t>The</a:t>
            </a:r>
            <a:r>
              <a:rPr lang="es-ES" dirty="0"/>
              <a:t> </a:t>
            </a:r>
            <a:r>
              <a:rPr lang="es-ES" dirty="0" err="1"/>
              <a:t>tappAS</a:t>
            </a:r>
            <a:r>
              <a:rPr lang="es-ES" dirty="0"/>
              <a:t> </a:t>
            </a:r>
            <a:r>
              <a:rPr lang="es-ES" dirty="0" err="1"/>
              <a:t>application</a:t>
            </a:r>
            <a:endParaRPr lang="es-ES" dirty="0"/>
          </a:p>
        </p:txBody>
      </p:sp>
      <p:pic>
        <p:nvPicPr>
          <p:cNvPr id="4" name="Imagen 83">
            <a:extLst>
              <a:ext uri="{FF2B5EF4-FFF2-40B4-BE49-F238E27FC236}">
                <a16:creationId xmlns:a16="http://schemas.microsoft.com/office/drawing/2014/main" id="{00B77C16-DE11-1BAD-1859-943869C1BDC3}"/>
              </a:ext>
            </a:extLst>
          </p:cNvPr>
          <p:cNvPicPr>
            <a:picLocks noChangeAspect="1"/>
          </p:cNvPicPr>
          <p:nvPr/>
        </p:nvPicPr>
        <p:blipFill>
          <a:blip r:embed="rId2"/>
          <a:stretch>
            <a:fillRect/>
          </a:stretch>
        </p:blipFill>
        <p:spPr>
          <a:xfrm>
            <a:off x="362255" y="794379"/>
            <a:ext cx="3316324" cy="2079200"/>
          </a:xfrm>
          <a:prstGeom prst="rect">
            <a:avLst/>
          </a:prstGeom>
          <a:ln>
            <a:noFill/>
          </a:ln>
          <a:effectLst>
            <a:outerShdw blurRad="292100" dist="139700" dir="2700000" algn="tl" rotWithShape="0">
              <a:srgbClr val="333333">
                <a:alpha val="65000"/>
              </a:srgbClr>
            </a:outerShdw>
          </a:effectLst>
        </p:spPr>
      </p:pic>
      <p:grpSp>
        <p:nvGrpSpPr>
          <p:cNvPr id="5" name="Agrupar 100">
            <a:extLst>
              <a:ext uri="{FF2B5EF4-FFF2-40B4-BE49-F238E27FC236}">
                <a16:creationId xmlns:a16="http://schemas.microsoft.com/office/drawing/2014/main" id="{D78CA4BC-D38B-1943-ACBB-155D86E43D79}"/>
              </a:ext>
            </a:extLst>
          </p:cNvPr>
          <p:cNvGrpSpPr/>
          <p:nvPr/>
        </p:nvGrpSpPr>
        <p:grpSpPr>
          <a:xfrm>
            <a:off x="1765880" y="1293325"/>
            <a:ext cx="3769415" cy="2360645"/>
            <a:chOff x="2980424" y="4905300"/>
            <a:chExt cx="3892241" cy="2432651"/>
          </a:xfrm>
        </p:grpSpPr>
        <p:pic>
          <p:nvPicPr>
            <p:cNvPr id="6" name="Imagen 101">
              <a:extLst>
                <a:ext uri="{FF2B5EF4-FFF2-40B4-BE49-F238E27FC236}">
                  <a16:creationId xmlns:a16="http://schemas.microsoft.com/office/drawing/2014/main" id="{349B06CE-FBA7-1CD6-2993-F058F58EF302}"/>
                </a:ext>
              </a:extLst>
            </p:cNvPr>
            <p:cNvPicPr>
              <a:picLocks noChangeAspect="1"/>
            </p:cNvPicPr>
            <p:nvPr/>
          </p:nvPicPr>
          <p:blipFill>
            <a:blip r:embed="rId3"/>
            <a:stretch>
              <a:fillRect/>
            </a:stretch>
          </p:blipFill>
          <p:spPr>
            <a:xfrm>
              <a:off x="2980424" y="4905300"/>
              <a:ext cx="3892241" cy="2432651"/>
            </a:xfrm>
            <a:prstGeom prst="rect">
              <a:avLst/>
            </a:prstGeom>
            <a:ln>
              <a:noFill/>
            </a:ln>
            <a:effectLst>
              <a:outerShdw blurRad="292100" dist="139700" dir="2700000" algn="tl" rotWithShape="0">
                <a:srgbClr val="333333">
                  <a:alpha val="65000"/>
                </a:srgbClr>
              </a:outerShdw>
            </a:effectLst>
          </p:spPr>
        </p:pic>
        <p:pic>
          <p:nvPicPr>
            <p:cNvPr id="7" name="Imagen 102">
              <a:extLst>
                <a:ext uri="{FF2B5EF4-FFF2-40B4-BE49-F238E27FC236}">
                  <a16:creationId xmlns:a16="http://schemas.microsoft.com/office/drawing/2014/main" id="{07D09C78-236B-1E08-8DB7-60CD37693528}"/>
                </a:ext>
              </a:extLst>
            </p:cNvPr>
            <p:cNvPicPr>
              <a:picLocks noChangeAspect="1"/>
            </p:cNvPicPr>
            <p:nvPr/>
          </p:nvPicPr>
          <p:blipFill>
            <a:blip r:embed="rId4"/>
            <a:stretch>
              <a:fillRect/>
            </a:stretch>
          </p:blipFill>
          <p:spPr>
            <a:xfrm>
              <a:off x="3490663" y="5251232"/>
              <a:ext cx="954071" cy="736981"/>
            </a:xfrm>
            <a:prstGeom prst="rect">
              <a:avLst/>
            </a:prstGeom>
          </p:spPr>
        </p:pic>
        <p:pic>
          <p:nvPicPr>
            <p:cNvPr id="8" name="Imagen 103">
              <a:extLst>
                <a:ext uri="{FF2B5EF4-FFF2-40B4-BE49-F238E27FC236}">
                  <a16:creationId xmlns:a16="http://schemas.microsoft.com/office/drawing/2014/main" id="{45BF8EE4-3278-F1A2-9C47-C0C7F6785A7D}"/>
                </a:ext>
              </a:extLst>
            </p:cNvPr>
            <p:cNvPicPr>
              <a:picLocks noChangeAspect="1"/>
            </p:cNvPicPr>
            <p:nvPr/>
          </p:nvPicPr>
          <p:blipFill rotWithShape="1">
            <a:blip r:embed="rId3"/>
            <a:srcRect l="19849" t="17842" r="19211" b="36461"/>
            <a:stretch/>
          </p:blipFill>
          <p:spPr>
            <a:xfrm>
              <a:off x="4405818" y="5199905"/>
              <a:ext cx="1334705" cy="788309"/>
            </a:xfrm>
            <a:prstGeom prst="rect">
              <a:avLst/>
            </a:prstGeom>
            <a:noFill/>
            <a:ln>
              <a:noFill/>
            </a:ln>
          </p:spPr>
        </p:pic>
      </p:grpSp>
      <p:pic>
        <p:nvPicPr>
          <p:cNvPr id="9" name="Imagen 105">
            <a:extLst>
              <a:ext uri="{FF2B5EF4-FFF2-40B4-BE49-F238E27FC236}">
                <a16:creationId xmlns:a16="http://schemas.microsoft.com/office/drawing/2014/main" id="{A2D5AF54-05B2-1687-C16E-19F5B78EAD6A}"/>
              </a:ext>
            </a:extLst>
          </p:cNvPr>
          <p:cNvPicPr>
            <a:picLocks noChangeAspect="1"/>
          </p:cNvPicPr>
          <p:nvPr/>
        </p:nvPicPr>
        <p:blipFill>
          <a:blip r:embed="rId5"/>
          <a:stretch>
            <a:fillRect/>
          </a:stretch>
        </p:blipFill>
        <p:spPr>
          <a:xfrm>
            <a:off x="3006296" y="1629017"/>
            <a:ext cx="4151816" cy="2597730"/>
          </a:xfrm>
          <a:prstGeom prst="rect">
            <a:avLst/>
          </a:prstGeom>
          <a:ln>
            <a:noFill/>
          </a:ln>
          <a:effectLst>
            <a:outerShdw blurRad="292100" dist="139700" dir="2700000" algn="tl" rotWithShape="0">
              <a:srgbClr val="333333">
                <a:alpha val="65000"/>
              </a:srgbClr>
            </a:outerShdw>
          </a:effectLst>
        </p:spPr>
      </p:pic>
      <p:pic>
        <p:nvPicPr>
          <p:cNvPr id="10" name="Imagen 84">
            <a:extLst>
              <a:ext uri="{FF2B5EF4-FFF2-40B4-BE49-F238E27FC236}">
                <a16:creationId xmlns:a16="http://schemas.microsoft.com/office/drawing/2014/main" id="{8A2F4D88-D1AC-D4DC-0C18-49163F19ACE2}"/>
              </a:ext>
            </a:extLst>
          </p:cNvPr>
          <p:cNvPicPr>
            <a:picLocks noChangeAspect="1"/>
          </p:cNvPicPr>
          <p:nvPr/>
        </p:nvPicPr>
        <p:blipFill>
          <a:blip r:embed="rId6"/>
          <a:stretch>
            <a:fillRect/>
          </a:stretch>
        </p:blipFill>
        <p:spPr>
          <a:xfrm>
            <a:off x="4682251" y="2480067"/>
            <a:ext cx="3939186" cy="246584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59811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500"/>
                                  </p:stCondLst>
                                  <p:childTnLst>
                                    <p:set>
                                      <p:cBhvr>
                                        <p:cTn id="6" dur="1" fill="hold">
                                          <p:stCondLst>
                                            <p:cond delay="0"/>
                                          </p:stCondLst>
                                        </p:cTn>
                                        <p:tgtEl>
                                          <p:spTgt spid="4"/>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nodeType="afterEffect">
                                  <p:stCondLst>
                                    <p:cond delay="500"/>
                                  </p:stCondLst>
                                  <p:childTnLst>
                                    <p:set>
                                      <p:cBhvr>
                                        <p:cTn id="9" dur="1" fill="hold">
                                          <p:stCondLst>
                                            <p:cond delay="0"/>
                                          </p:stCondLst>
                                        </p:cTn>
                                        <p:tgtEl>
                                          <p:spTgt spid="5"/>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nodeType="afterEffect">
                                  <p:stCondLst>
                                    <p:cond delay="500"/>
                                  </p:stCondLst>
                                  <p:childTnLst>
                                    <p:set>
                                      <p:cBhvr>
                                        <p:cTn id="12" dur="1" fill="hold">
                                          <p:stCondLst>
                                            <p:cond delay="0"/>
                                          </p:stCondLst>
                                        </p:cTn>
                                        <p:tgtEl>
                                          <p:spTgt spid="9"/>
                                        </p:tgtEl>
                                        <p:attrNameLst>
                                          <p:attrName>style.visibility</p:attrName>
                                        </p:attrNameLst>
                                      </p:cBhvr>
                                      <p:to>
                                        <p:strVal val="visible"/>
                                      </p:to>
                                    </p:set>
                                  </p:childTnLst>
                                </p:cTn>
                              </p:par>
                            </p:childTnLst>
                          </p:cTn>
                        </p:par>
                        <p:par>
                          <p:cTn id="13" fill="hold">
                            <p:stCondLst>
                              <p:cond delay="1500"/>
                            </p:stCondLst>
                            <p:childTnLst>
                              <p:par>
                                <p:cTn id="14" presetID="1" presetClass="entr" presetSubtype="0" fill="hold" nodeType="afterEffect">
                                  <p:stCondLst>
                                    <p:cond delay="500"/>
                                  </p:stCondLst>
                                  <p:childTnLst>
                                    <p:set>
                                      <p:cBhvr>
                                        <p:cTn id="15"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1F4B02-7127-41B6-E5C9-457A9AFCC7E9}"/>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525B20A6-43F4-C8EF-C8E3-328C372FD224}"/>
              </a:ext>
            </a:extLst>
          </p:cNvPr>
          <p:cNvSpPr>
            <a:spLocks noGrp="1"/>
          </p:cNvSpPr>
          <p:nvPr>
            <p:ph type="sldNum" sz="quarter" idx="4"/>
          </p:nvPr>
        </p:nvSpPr>
        <p:spPr/>
        <p:txBody>
          <a:bodyPr/>
          <a:lstStyle/>
          <a:p>
            <a:fld id="{38FB3DE5-0BF2-9949-8E8E-62041A1EAFCC}" type="slidenum">
              <a:rPr lang="en-US" smtClean="0"/>
              <a:pPr/>
              <a:t>27</a:t>
            </a:fld>
            <a:endParaRPr lang="en-US"/>
          </a:p>
        </p:txBody>
      </p:sp>
      <p:sp>
        <p:nvSpPr>
          <p:cNvPr id="3" name="Título 2">
            <a:extLst>
              <a:ext uri="{FF2B5EF4-FFF2-40B4-BE49-F238E27FC236}">
                <a16:creationId xmlns:a16="http://schemas.microsoft.com/office/drawing/2014/main" id="{3DF00E16-DBB2-DC87-7188-9A87CC499CF3}"/>
              </a:ext>
            </a:extLst>
          </p:cNvPr>
          <p:cNvSpPr>
            <a:spLocks noGrp="1"/>
          </p:cNvSpPr>
          <p:nvPr>
            <p:ph type="title"/>
          </p:nvPr>
        </p:nvSpPr>
        <p:spPr/>
        <p:txBody>
          <a:bodyPr/>
          <a:lstStyle/>
          <a:p>
            <a:r>
              <a:rPr lang="es-ES" dirty="0"/>
              <a:t>Project </a:t>
            </a:r>
            <a:r>
              <a:rPr lang="es-ES" dirty="0" err="1"/>
              <a:t>creation</a:t>
            </a:r>
            <a:r>
              <a:rPr lang="es-ES" dirty="0"/>
              <a:t> interface</a:t>
            </a:r>
          </a:p>
        </p:txBody>
      </p:sp>
      <p:pic>
        <p:nvPicPr>
          <p:cNvPr id="4" name="TextoDiapositiva1">
            <a:extLst>
              <a:ext uri="{FF2B5EF4-FFF2-40B4-BE49-F238E27FC236}">
                <a16:creationId xmlns:a16="http://schemas.microsoft.com/office/drawing/2014/main" id="{18C83B60-7992-4C4F-830F-8B6FAFB6EF8D}"/>
              </a:ext>
            </a:extLst>
          </p:cNvPr>
          <p:cNvPicPr>
            <a:picLocks noChangeAspect="1" noChangeArrowheads="1"/>
            <a:extLst>
              <a:ext uri="smNativeData">
                <pr:smNativeData xmlns:pr="smNativeData" xmlns:p14="http://schemas.microsoft.com/office/powerpoint/2010/main" xmlns="" val="SMDATA_15_tOjwXhMAAAAlAAAAEQAAAC0AAAAAkAAAAEgAAACQAAAASAAAAAAAAAAAAAAAAAAAAAEAAABQAAAAAAAAAAAA4D8AAAAAAADgPwAAAAAAAOA/AAAAAAAA4D8AAAAAAADgPwAAAAAAAOA/AAAAAAAA4D8AAAAAAADgPwAAAAAAAOA/AAAAAAAA4D8CAAAAjAAAAAAAAAAAAAAA9YpTDP///wgAAAAAAAAAAAAAAAAAAAAAAAAAAAAAAAAAAAAAZAAAAAEAAABAAAAAAAAAAAAAAAAAAAAAAAAAAAAAAAAAAAAAAAAAAAAAAAAAAAAAAAAAAAAAAAAAAAAAAAAAAAAAAAAAAAAAAAAAAAAAAAAAAAAAAAAAAAAAAAAAAAAAFAAAADwAAAAA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AcAAAA4AAAAAAAAAAAAAAAAAAAA////AAAAAAAAAAAAAAAAAAAAAAAAAAAAAAAAAAAAAABkAAAAZAAAAAAAAAAjAAAABAAAAGQAAAAXAAAAFAAAAAAAAAAAAAAA/38AAP9/AAAAAAAACQAAAAQAAAAAAAAADAAAABAAAAAAAAAAAAAAAAAAAAAAAAAAHgAAAGgAAAAAAAAAAAAAAAAAAAAAAAAAAAAAABAnAAAQJwAAAAAAAAAAAAAAAAAAAAAAAAAAAAAAAAAAAAAAAAAAAAAUAAAAAAAAAMDA/wAAAAAAZAAAADIAAAAAAAAAZAAAAAAAAAB/f38ACgAAAB8AAABUAAAA9YpTBf///wEAAAAAAAAAAAAAAAAAAAAAAAAAAAAAAAAAAAAAAAAAAH9/fwJ/f38A////A8zMzADAwP8Af39/AAAAAAAAAAAAAAAAAP///wAAAAAAIQAAABgAAAAUAAAA+AMAACIFAADrKAAATh0AABAAAAAmAAAACAAAAAGBAAD/////"/>
              </a:ext>
            </a:extLst>
          </p:cNvPicPr>
          <p:nvPr/>
        </p:nvPicPr>
        <p:blipFill>
          <a:blip r:embed="rId2"/>
          <a:stretch>
            <a:fillRect/>
          </a:stretch>
        </p:blipFill>
        <p:spPr>
          <a:xfrm>
            <a:off x="645160" y="834390"/>
            <a:ext cx="6006465" cy="3929380"/>
          </a:xfrm>
          <a:prstGeom prst="rect">
            <a:avLst/>
          </a:prstGeom>
          <a:noFill/>
          <a:ln>
            <a:noFill/>
          </a:ln>
          <a:effectLst/>
        </p:spPr>
      </p:pic>
      <p:sp>
        <p:nvSpPr>
          <p:cNvPr id="5" name="CuadroTexto1">
            <a:extLst>
              <a:ext uri="{FF2B5EF4-FFF2-40B4-BE49-F238E27FC236}">
                <a16:creationId xmlns:a16="http://schemas.microsoft.com/office/drawing/2014/main" id="{E1A7FB8D-2AD8-B251-2940-9D3D30BADB61}"/>
              </a:ext>
            </a:extLst>
          </p:cNvPr>
          <p:cNvSpPr txBox="1">
            <a:extLst>
              <a:ext uri="smNativeData">
                <pr:smNativeData xmlns:pr="smNativeData" xmlns:p14="http://schemas.microsoft.com/office/powerpoint/2010/main" xmlns="" val="SMDATA_13_tOjwXhMAAAAlAAAAEgAAAA8BAAAAkAAAAEgAAACQAAAASAAAAAAAAAAAAAAAAAAAAAEAAABQAAAAAAAAAAAA4D8AAAAAAADgPwAAAAAAAOA/AAAAAAAA4D8AAAAAAADgPwAAAAAAAOA/AAAAAAAA4D8AAAAAAADgPwAAAAAAAOA/AAAAAAAA4D8CAAAAjAAAAAEAAAAAAAAA////Cv///wgAAAAAAAAAAAAAAAAAAAAAAAAAAAAAAAAAAAAAZAAAAAEAAABAAAAAAAAAAAAAAAAAAAAAAAAAAAAAAAAAAAAAAAAAAAAAAAAAAAAAAAAAAAAAAAAAAAAAAAAAAAAAAAAAAAAAAAAAAAAAAAAAAAAAAAAAAAAAAAAAAAAAFAAAADwAAAABAAAAAAAAAFBQRgs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D0CAAD/fwAA/38AAAAAAAAJAAAABAAAAIAHAAAMAAAAEAAAAAAAAAAAAAAAAAAAAAAAAAAeAAAAaAAAAAAAAAAAAAAAAAAAAAAAAAAAAAAAECcAABAnAAAAAAAAAAAAAAAAAAAAAAAAAAAAAAAAAAAAAAAAAAAAABQAAAAAAAAAwMD/AAAAAABkAAAAMgAAAAAAAABkAAAAAAAAAH9/fwAKAAAAHwAAAFQAAAD///8D////AQAAAAAAAAAAAAAAAAAAAAAAAAAAAAAAAAAAAAAAAAAAUFBGBH9/fwD///8DzMzMAMDA/wB/f38AAAAAAAAAAAAAAAAAAAAAAAAAAAAhAAAAGAAAABQAAADkDAAABg4AAGUSAABiDwAAEAAAACYAAAAIAAAA//////////8="/>
              </a:ext>
            </a:extLst>
          </p:cNvSpPr>
          <p:nvPr/>
        </p:nvSpPr>
        <p:spPr>
          <a:xfrm>
            <a:off x="2095500" y="2279650"/>
            <a:ext cx="894715" cy="220980"/>
          </a:xfrm>
          <a:prstGeom prst="rect">
            <a:avLst/>
          </a:prstGeom>
          <a:solidFill>
            <a:schemeClr val="bg2"/>
          </a:solidFill>
          <a:ln w="12700" cap="flat" cmpd="sng" algn="ctr">
            <a:solidFill>
              <a:schemeClr val="tx2"/>
            </a:solidFill>
            <a:prstDash val="solid"/>
            <a:headEnd type="none"/>
            <a:tailEnd type="none"/>
          </a:ln>
          <a:effectLst/>
        </p:spPr>
        <p:txBody>
          <a:bodyPr vert="horz" wrap="square" numCol="1" spcCol="215900" anchor="t"/>
          <a:lstStyle>
            <a:lvl1pPr marL="0" indent="0" algn="ctr" defTabSz="914400">
              <a:lnSpc>
                <a:spcPct val="100000"/>
              </a:lnSpc>
              <a:spcBef>
                <a:spcPts val="0"/>
              </a:spcBef>
              <a:spcAft>
                <a:spcPts val="0"/>
              </a:spcAft>
              <a:buNone/>
              <a:tabLst/>
              <a:defRPr lang="en-us" sz="1050" kern="400000">
                <a:solidFill>
                  <a:schemeClr val="bg1"/>
                </a:solidFill>
                <a:latin typeface="Open Sans" pitchFamily="1" charset="0"/>
                <a:ea typeface="SimSun" charset="0"/>
                <a:cs typeface="Open Sans Light" pitchFamily="1" charset="0"/>
              </a:defRPr>
            </a:lvl1pPr>
            <a:lvl2pPr marL="457200" indent="0" algn="l" defTabSz="914400">
              <a:lnSpc>
                <a:spcPct val="100000"/>
              </a:lnSpc>
              <a:spcBef>
                <a:spcPts val="0"/>
              </a:spcBef>
              <a:spcAft>
                <a:spcPts val="0"/>
              </a:spcAft>
              <a:buNone/>
              <a:tabLst/>
              <a:defRPr lang="en-us" sz="1800" kern="1">
                <a:solidFill>
                  <a:schemeClr val="tx1"/>
                </a:solidFill>
                <a:latin typeface="Calibri" pitchFamily="2" charset="0"/>
                <a:ea typeface="SimSun" charset="0"/>
                <a:cs typeface="Open Sans Light" pitchFamily="1" charset="0"/>
              </a:defRPr>
            </a:lvl2pPr>
            <a:lvl3pPr marL="914400" indent="0" algn="l" defTabSz="914400">
              <a:lnSpc>
                <a:spcPct val="100000"/>
              </a:lnSpc>
              <a:spcBef>
                <a:spcPts val="0"/>
              </a:spcBef>
              <a:spcAft>
                <a:spcPts val="0"/>
              </a:spcAft>
              <a:buNone/>
              <a:tabLst/>
              <a:defRPr lang="en-us" sz="1800" kern="1">
                <a:solidFill>
                  <a:schemeClr val="tx1"/>
                </a:solidFill>
                <a:latin typeface="Calibri" pitchFamily="2" charset="0"/>
                <a:ea typeface="SimSun" charset="0"/>
                <a:cs typeface="Open Sans Light" pitchFamily="1" charset="0"/>
              </a:defRPr>
            </a:lvl3pPr>
            <a:lvl4pPr marL="1371600" indent="0" algn="l" defTabSz="914400">
              <a:lnSpc>
                <a:spcPct val="100000"/>
              </a:lnSpc>
              <a:spcBef>
                <a:spcPts val="0"/>
              </a:spcBef>
              <a:spcAft>
                <a:spcPts val="0"/>
              </a:spcAft>
              <a:buNone/>
              <a:tabLst/>
              <a:defRPr lang="en-us" sz="1800" kern="1">
                <a:solidFill>
                  <a:schemeClr val="tx1"/>
                </a:solidFill>
                <a:latin typeface="Calibri" pitchFamily="2" charset="0"/>
                <a:ea typeface="SimSun" charset="0"/>
                <a:cs typeface="Open Sans Light" pitchFamily="1" charset="0"/>
              </a:defRPr>
            </a:lvl4pPr>
            <a:lvl5pPr marL="1828800" indent="0" algn="l" defTabSz="914400">
              <a:lnSpc>
                <a:spcPct val="100000"/>
              </a:lnSpc>
              <a:spcBef>
                <a:spcPts val="0"/>
              </a:spcBef>
              <a:spcAft>
                <a:spcPts val="0"/>
              </a:spcAft>
              <a:buNone/>
              <a:tabLst/>
              <a:defRPr lang="en-us" sz="1800" kern="1">
                <a:solidFill>
                  <a:schemeClr val="tx1"/>
                </a:solidFill>
                <a:latin typeface="Calibri" pitchFamily="2" charset="0"/>
                <a:ea typeface="SimSun" charset="0"/>
                <a:cs typeface="Open Sans Light" pitchFamily="1" charset="0"/>
              </a:defRPr>
            </a:lvl5pPr>
            <a:lvl6pPr marL="2286000" indent="0" algn="l" defTabSz="914400">
              <a:lnSpc>
                <a:spcPct val="100000"/>
              </a:lnSpc>
              <a:spcBef>
                <a:spcPts val="0"/>
              </a:spcBef>
              <a:spcAft>
                <a:spcPts val="0"/>
              </a:spcAft>
              <a:buNone/>
              <a:tabLst/>
              <a:defRPr lang="en-us" sz="1800" kern="1">
                <a:solidFill>
                  <a:schemeClr val="tx1"/>
                </a:solidFill>
                <a:latin typeface="Calibri" pitchFamily="2" charset="0"/>
                <a:ea typeface="SimSun" charset="0"/>
                <a:cs typeface="Open Sans Light" pitchFamily="1" charset="0"/>
              </a:defRPr>
            </a:lvl6pPr>
            <a:lvl7pPr marL="2743200" indent="0" algn="l" defTabSz="914400">
              <a:lnSpc>
                <a:spcPct val="100000"/>
              </a:lnSpc>
              <a:spcBef>
                <a:spcPts val="0"/>
              </a:spcBef>
              <a:spcAft>
                <a:spcPts val="0"/>
              </a:spcAft>
              <a:buNone/>
              <a:tabLst/>
              <a:defRPr lang="en-us" sz="1800" kern="1">
                <a:solidFill>
                  <a:schemeClr val="tx1"/>
                </a:solidFill>
                <a:latin typeface="Calibri" pitchFamily="2" charset="0"/>
                <a:ea typeface="SimSun" charset="0"/>
                <a:cs typeface="Open Sans Light" pitchFamily="1" charset="0"/>
              </a:defRPr>
            </a:lvl7pPr>
            <a:lvl8pPr marL="3200400" indent="0" algn="l" defTabSz="914400">
              <a:lnSpc>
                <a:spcPct val="100000"/>
              </a:lnSpc>
              <a:spcBef>
                <a:spcPts val="0"/>
              </a:spcBef>
              <a:spcAft>
                <a:spcPts val="0"/>
              </a:spcAft>
              <a:buNone/>
              <a:tabLst/>
              <a:defRPr lang="en-us" sz="1800" kern="1">
                <a:solidFill>
                  <a:schemeClr val="tx1"/>
                </a:solidFill>
                <a:latin typeface="Calibri" pitchFamily="2" charset="0"/>
                <a:ea typeface="SimSun" charset="0"/>
                <a:cs typeface="Open Sans Light" pitchFamily="1" charset="0"/>
              </a:defRPr>
            </a:lvl8pPr>
            <a:lvl9pPr marL="3657600" indent="0" algn="l" defTabSz="914400">
              <a:lnSpc>
                <a:spcPct val="100000"/>
              </a:lnSpc>
              <a:spcBef>
                <a:spcPts val="0"/>
              </a:spcBef>
              <a:spcAft>
                <a:spcPts val="0"/>
              </a:spcAft>
              <a:buNone/>
              <a:tabLst/>
              <a:defRPr lang="en-us" sz="1800" kern="1">
                <a:solidFill>
                  <a:schemeClr val="tx1"/>
                </a:solidFill>
                <a:latin typeface="Calibri" pitchFamily="2" charset="0"/>
                <a:ea typeface="SimSun" charset="0"/>
                <a:cs typeface="Open Sans Light" pitchFamily="1" charset="0"/>
              </a:defRPr>
            </a:lvl9pPr>
          </a:lstStyle>
          <a:p>
            <a:pPr>
              <a:defRPr lang="en-us" sz="900" kern="1">
                <a:solidFill>
                  <a:schemeClr val="tx2"/>
                </a:solidFill>
              </a:defRPr>
            </a:pPr>
            <a:r>
              <a:t>Custom</a:t>
            </a:r>
          </a:p>
        </p:txBody>
      </p:sp>
      <p:sp>
        <p:nvSpPr>
          <p:cNvPr id="6" name="CuadroTexto3">
            <a:extLst>
              <a:ext uri="{FF2B5EF4-FFF2-40B4-BE49-F238E27FC236}">
                <a16:creationId xmlns:a16="http://schemas.microsoft.com/office/drawing/2014/main" id="{DAE76219-992C-C013-7997-432D0525D668}"/>
              </a:ext>
            </a:extLst>
          </p:cNvPr>
          <p:cNvSpPr txBox="1">
            <a:extLst>
              <a:ext uri="smNativeData">
                <pr:smNativeData xmlns:pr="smNativeData" xmlns:p14="http://schemas.microsoft.com/office/powerpoint/2010/main" xmlns="" val="SMDATA_13_tOjwXhMAAAAlAAAAEgAAAE8BAAAAkAAAAEgAAACQAAAASAAAAAAAAAAAAAAAAAAAAAEAAABQAAAAAAAAAAAA4D8AAAAAAADgPwAAAAAAAOA/AAAAAAAA4D8AAAAAAADgPwAAAAAAAOA/AAAAAAAA4D8AAAAAAADgPwAAAAAAAOA/AAAAAAAA4D8CAAAAjAAAAAEAAAAAAAAA////Cv///wgAAAAAAAAAAAAAAAAAAAAAAAAAAAAAAAAAAAAAZAAAAAEAAABAAAAAAAAAAAAAAAAAAAAAAAAAAAAAAAAAAAAAAAAAAAAAAAAAAAAAAAAAAAAAAAAAAAAAAAAAAAAAAAAAAAAAAAAAAAAAAAAAAAAAAAAAAAAAAAAAAAAAFAAAADwAAAABAAAAAAAAAFBQRgs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D0CAAD/fwAA/38AAAAAAAAJAAAABAAAAHlsZT4MAAAAEAAAAAAAAAAAAAAAAAAAAAAAAAAeAAAAaAAAAAAAAAAAAAAAAAAAAAAAAAAAAAAAECcAABAnAAAAAAAAAAAAAAAAAAAAAAAAAAAAAAAAAAAAAAAAAAAAABQAAAAAAAAAwMD/AAAAAABkAAAAMgAAAAAAAABkAAAAAAAAAH9/fwAKAAAAHwAAAFQAAAD///8D////AQAAAAAAAAAAAAAAAAAAAAAAAAAAAAAAAAAAAAAAAAAAUFBGBH9/fwD///8DzMzMAMDA/wB/f38AAAAAAAAAAAAAAAAAAAAAAAAAAAAhAAAAGAAAABQAAAAoJwAAThEAAJ0tAADWEwAAECAAACYAAAAIAAAA//////////8="/>
              </a:ext>
            </a:extLst>
          </p:cNvSpPr>
          <p:nvPr/>
        </p:nvSpPr>
        <p:spPr>
          <a:xfrm>
            <a:off x="6365240" y="2813050"/>
            <a:ext cx="1049655" cy="411480"/>
          </a:xfrm>
          <a:prstGeom prst="rect">
            <a:avLst/>
          </a:prstGeom>
          <a:solidFill>
            <a:schemeClr val="bg2"/>
          </a:solidFill>
          <a:ln w="12700" cap="flat" cmpd="sng" algn="ctr">
            <a:solidFill>
              <a:schemeClr val="tx2"/>
            </a:solidFill>
            <a:prstDash val="solid"/>
            <a:headEnd type="none"/>
            <a:tailEnd type="none"/>
          </a:ln>
          <a:effectLst/>
        </p:spPr>
        <p:txBody>
          <a:bodyPr vert="horz" wrap="square" numCol="1" spcCol="215900" anchor="t"/>
          <a:lstStyle/>
          <a:p>
            <a:pPr algn="ctr">
              <a:defRPr lang="en-us" sz="1050" kern="400000">
                <a:solidFill>
                  <a:schemeClr val="tx2"/>
                </a:solidFill>
                <a:latin typeface="Open Sans" pitchFamily="1" charset="0"/>
                <a:ea typeface="SimSun" charset="0"/>
                <a:cs typeface="Open Sans Light" pitchFamily="1" charset="0"/>
              </a:defRPr>
            </a:pPr>
            <a:r>
              <a:t>3. Design type and file</a:t>
            </a:r>
          </a:p>
        </p:txBody>
      </p:sp>
      <p:sp>
        <p:nvSpPr>
          <p:cNvPr id="7" name="CuadroTexto4">
            <a:extLst>
              <a:ext uri="{FF2B5EF4-FFF2-40B4-BE49-F238E27FC236}">
                <a16:creationId xmlns:a16="http://schemas.microsoft.com/office/drawing/2014/main" id="{C4FACD8D-A70E-19F5-5EAA-4E2781DFEE14}"/>
              </a:ext>
            </a:extLst>
          </p:cNvPr>
          <p:cNvSpPr txBox="1">
            <a:extLst>
              <a:ext uri="smNativeData">
                <pr:smNativeData xmlns:pr="smNativeData" xmlns:p14="http://schemas.microsoft.com/office/powerpoint/2010/main" xmlns="" val="SMDATA_13_tOjwXhMAAAAlAAAAEgAAAE8BAAAAkAAAAEgAAACQAAAASAAAAAAAAAAAAAAAAAAAAAEAAABQAAAAAAAAAAAA4D8AAAAAAADgPwAAAAAAAOA/AAAAAAAA4D8AAAAAAADgPwAAAAAAAOA/AAAAAAAA4D8AAAAAAADgPwAAAAAAAOA/AAAAAAAA4D8CAAAAjAAAAAEAAAAAAAAA////Cv///wgAAAAAAAAAAAAAAAAAAAAAAAAAAAAAAAAAAAAAZAAAAAEAAABAAAAAAAAAAAAAAAAAAAAAAAAAAAAAAAAAAAAAAAAAAAAAAAAAAAAAAAAAAAAAAAAAAAAAAAAAAAAAAAAAAAAAAAAAAAAAAAAAAAAAAAAAAAAAAAAAAAAAFAAAADwAAAABAAAAAAAAAFBQRgs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D0CAAD/fwAA/38AAAAAAAAJAAAABAAAAHlsZT4MAAAAEAAAAAAAAAAAAAAAAAAAAAAAAAAeAAAAaAAAAAAAAAAAAAAAAAAAAAAAAAAAAAAAECcAABAnAAAAAAAAAAAAAAAAAAAAAAAAAAAAAAAAAAAAAAAAAAAAABQAAAAAAAAAwMD/AAAAAABkAAAAMgAAAAAAAABkAAAAAAAAAH9/fwAKAAAAHwAAAFQAAAD///8D////AQAAAAAAAAAAAAAAAAAAAAAAAAAAAAAAAAAAAAAAAAAAUFBGBH9/fwD///8DzMzMAMDA/wB/f38AAAAAAAAAAAAAAAAAAAAAAAAAAAAhAAAAGAAAABQAAAA2JwAATxQAAOwzAADbFQAAECAAACYAAAAIAAAA//////////8="/>
              </a:ext>
            </a:extLst>
          </p:cNvSpPr>
          <p:nvPr/>
        </p:nvSpPr>
        <p:spPr>
          <a:xfrm>
            <a:off x="6374130" y="3301365"/>
            <a:ext cx="2066290" cy="251460"/>
          </a:xfrm>
          <a:prstGeom prst="rect">
            <a:avLst/>
          </a:prstGeom>
          <a:solidFill>
            <a:schemeClr val="bg2"/>
          </a:solidFill>
          <a:ln w="12700" cap="flat" cmpd="sng" algn="ctr">
            <a:solidFill>
              <a:schemeClr val="tx2"/>
            </a:solidFill>
            <a:prstDash val="solid"/>
            <a:headEnd type="none"/>
            <a:tailEnd type="none"/>
          </a:ln>
          <a:effectLst/>
        </p:spPr>
        <p:txBody>
          <a:bodyPr vert="horz" wrap="square" numCol="1" spcCol="215900" anchor="t"/>
          <a:lstStyle/>
          <a:p>
            <a:pPr algn="ctr">
              <a:defRPr lang="en-us" sz="1050" kern="400000">
                <a:solidFill>
                  <a:schemeClr val="tx2"/>
                </a:solidFill>
                <a:latin typeface="Open Sans" pitchFamily="1" charset="0"/>
                <a:ea typeface="SimSun" charset="0"/>
                <a:cs typeface="Open Sans Light" pitchFamily="1" charset="0"/>
              </a:defRPr>
            </a:pPr>
            <a:r>
              <a:t>4. Expression matrix file</a:t>
            </a:r>
          </a:p>
        </p:txBody>
      </p:sp>
      <p:sp>
        <p:nvSpPr>
          <p:cNvPr id="8" name="CuadroTexto5">
            <a:extLst>
              <a:ext uri="{FF2B5EF4-FFF2-40B4-BE49-F238E27FC236}">
                <a16:creationId xmlns:a16="http://schemas.microsoft.com/office/drawing/2014/main" id="{ABA8BED4-4884-4450-2687-825901DBA19E}"/>
              </a:ext>
            </a:extLst>
          </p:cNvPr>
          <p:cNvSpPr txBox="1">
            <a:extLst>
              <a:ext uri="smNativeData">
                <pr:smNativeData xmlns:pr="smNativeData" xmlns:p14="http://schemas.microsoft.com/office/powerpoint/2010/main" xmlns="" val="SMDATA_13_tOjwXhMAAAAlAAAAEgAAAE8BAAAAkAAAAEgAAACQAAAASAAAAAAAAAAAAAAAAAAAAAEAAABQAAAAAAAAAAAA4D8AAAAAAADgPwAAAAAAAOA/AAAAAAAA4D8AAAAAAADgPwAAAAAAAOA/AAAAAAAA4D8AAAAAAADgPwAAAAAAAOA/AAAAAAAA4D8CAAAAjAAAAAEAAAAAAAAA////Cv///wgAAAAAAAAAAAAAAAAAAAAAAAAAAAAAAAAAAAAAZAAAAAEAAABAAAAAAAAAAAAAAAAAAAAAAAAAAAAAAAAAAAAAAAAAAAAAAAAAAAAAAAAAAAAAAAAAAAAAAAAAAAAAAAAAAAAAAAAAAAAAAAAAAAAAAAAAAAAAAAAAAAAAFAAAADwAAAABAAAAAAAAAFBQRgs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D0CAAD/fwAA/38AAAAAAAAJAAAABAAAAHlsZT4MAAAAEAAAAAAAAAAAAAAAAAAAAAAAAAAeAAAAaAAAAAAAAAAAAAAAAAAAAAAAAAAAAAAAECcAABAnAAAAAAAAAAAAAAAAAAAAAAAAAAAAAAAAAAAAAAAAAAAAABQAAAAAAAAAwMD/AAAAAABkAAAAMgAAAAAAAABkAAAAAAAAAH9/fwAKAAAAHwAAAFQAAAD///8D////AQAAAAAAAAAAAAAAAAAAAAAAAAAAAAAAAAAAAAAAAAAAUFBGBH9/fwD///8DzMzMAMDA/wB/f38AAAAAAAAAAAAAAAAAAAAAAAAAAAAhAAAAGAAAABQAAABKJwAAUxcAABo0AADbGQAAECAAACYAAAAIAAAA//////////8="/>
              </a:ext>
            </a:extLst>
          </p:cNvSpPr>
          <p:nvPr/>
        </p:nvSpPr>
        <p:spPr>
          <a:xfrm>
            <a:off x="6386830" y="3791585"/>
            <a:ext cx="2082800" cy="411480"/>
          </a:xfrm>
          <a:prstGeom prst="rect">
            <a:avLst/>
          </a:prstGeom>
          <a:solidFill>
            <a:schemeClr val="bg2"/>
          </a:solidFill>
          <a:ln w="12700" cap="flat" cmpd="sng" algn="ctr">
            <a:solidFill>
              <a:schemeClr val="tx2"/>
            </a:solidFill>
            <a:prstDash val="solid"/>
            <a:headEnd type="none"/>
            <a:tailEnd type="none"/>
          </a:ln>
          <a:effectLst/>
        </p:spPr>
        <p:txBody>
          <a:bodyPr vert="horz" wrap="square" numCol="1" spcCol="215900" anchor="t"/>
          <a:lstStyle/>
          <a:p>
            <a:pPr algn="ctr">
              <a:defRPr lang="en-us" sz="1050" kern="400000">
                <a:solidFill>
                  <a:schemeClr val="tx2"/>
                </a:solidFill>
                <a:latin typeface="Open Sans" pitchFamily="1" charset="0"/>
                <a:ea typeface="SimSun" charset="0"/>
                <a:cs typeface="Open Sans Light" pitchFamily="1" charset="0"/>
              </a:defRPr>
            </a:pPr>
            <a:r>
              <a:t>5. Normalization and filtering options</a:t>
            </a:r>
          </a:p>
        </p:txBody>
      </p:sp>
      <p:sp>
        <p:nvSpPr>
          <p:cNvPr id="9" name="CuadroTexto6">
            <a:extLst>
              <a:ext uri="{FF2B5EF4-FFF2-40B4-BE49-F238E27FC236}">
                <a16:creationId xmlns:a16="http://schemas.microsoft.com/office/drawing/2014/main" id="{04B0CC3D-9EDD-3251-91DA-F4F6EFC32087}"/>
              </a:ext>
            </a:extLst>
          </p:cNvPr>
          <p:cNvSpPr txBox="1">
            <a:extLst>
              <a:ext uri="smNativeData">
                <pr:smNativeData xmlns:pr="smNativeData" xmlns:p14="http://schemas.microsoft.com/office/powerpoint/2010/main" xmlns="" val="SMDATA_13_tOjwXhMAAAAlAAAAEgAAAE8BAAAAkAAAAEgAAACQAAAASAAAAAAAAAAAAAAAAAAAAAEAAABQAAAAAAAAAAAA4D8AAAAAAADgPwAAAAAAAOA/AAAAAAAA4D8AAAAAAADgPwAAAAAAAOA/AAAAAAAA4D8AAAAAAADgPwAAAAAAAOA/AAAAAAAA4D8CAAAAjAAAAAEAAAAAAAAA////Cv///wgAAAAAAAAAAAAAAAAAAAAAAAAAAAAAAAAAAAAAZAAAAAEAAABAAAAAAAAAAAAAAAAAAAAAAAAAAAAAAAAAAAAAAAAAAAAAAAAAAAAAAAAAAAAAAAAAAAAAAAAAAAAAAAAAAAAAAAAAAAAAAAAAAAAAAAAAAAAAAAAAAAAAFAAAADwAAAABAAAAAAAAAFBQRgs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D0CAAD/fwAA/38AAAAAAAAJAAAABAAAAHlsZT4MAAAAEAAAAAAAAAAAAAAAAAAAAAAAAAAeAAAAaAAAAAAAAAAAAAAAAAAAAAAAAAAAAAAAECcAABAnAAAAAAAAAAAAAAAAAAAAAAAAAAAAAAAAAAAAAAAAAAAAABQAAAAAAAAAwMD/AAAAAABkAAAAMgAAAAAAAABkAAAAAAAAAH9/fwAKAAAAHwAAAFQAAAD///8D////AQAAAAAAAAAAAAAAAAAAAAAAAAAAAAAAAAAAAAAAAAAAUFBGBH9/fwD///8DzMzMAMDA/wB/f38AAAAAAAAAAAAAAAAAAAAAAAAAAAAhAAAAGAAAABQAAAAIDQAA5wsAAE8SAABPDQAAECAAACYAAAAIAAAA//////////8="/>
              </a:ext>
            </a:extLst>
          </p:cNvSpPr>
          <p:nvPr/>
        </p:nvSpPr>
        <p:spPr>
          <a:xfrm>
            <a:off x="2118360" y="1934845"/>
            <a:ext cx="857885" cy="228600"/>
          </a:xfrm>
          <a:prstGeom prst="rect">
            <a:avLst/>
          </a:prstGeom>
          <a:solidFill>
            <a:schemeClr val="bg2"/>
          </a:solidFill>
          <a:ln w="12700" cap="flat" cmpd="sng" algn="ctr">
            <a:solidFill>
              <a:schemeClr val="tx2"/>
            </a:solidFill>
            <a:prstDash val="solid"/>
            <a:headEnd type="none"/>
            <a:tailEnd type="none"/>
          </a:ln>
          <a:effectLst/>
        </p:spPr>
        <p:txBody>
          <a:bodyPr vert="horz" wrap="square" numCol="1" spcCol="215900" anchor="t"/>
          <a:lstStyle/>
          <a:p>
            <a:pPr algn="ctr">
              <a:defRPr lang="en-us" sz="900" kern="400000">
                <a:solidFill>
                  <a:schemeClr val="tx2"/>
                </a:solidFill>
                <a:latin typeface="Open Sans" pitchFamily="1" charset="0"/>
                <a:ea typeface="SimSun" charset="0"/>
                <a:cs typeface="Open Sans Light" pitchFamily="1" charset="0"/>
              </a:defRPr>
            </a:pPr>
            <a:r>
              <a:t>Built-in</a:t>
            </a:r>
          </a:p>
        </p:txBody>
      </p:sp>
      <p:sp>
        <p:nvSpPr>
          <p:cNvPr id="10" name="CuadroTexto7">
            <a:extLst>
              <a:ext uri="{FF2B5EF4-FFF2-40B4-BE49-F238E27FC236}">
                <a16:creationId xmlns:a16="http://schemas.microsoft.com/office/drawing/2014/main" id="{448A13DB-9CBD-8C1C-56E8-EC4091B9181D}"/>
              </a:ext>
            </a:extLst>
          </p:cNvPr>
          <p:cNvSpPr txBox="1">
            <a:extLst>
              <a:ext uri="smNativeData">
                <pr:smNativeData xmlns:pr="smNativeData" xmlns:p14="http://schemas.microsoft.com/office/powerpoint/2010/main" xmlns="" val="SMDATA_13_tOjwXhMAAAAlAAAAEgAAAE8BAAAAkAAAAEgAAACQAAAASAAAAAAAAAAAAAAAAAAAAAEAAABQAAAAAAAAAAAA4D8AAAAAAADgPwAAAAAAAOA/AAAAAAAA4D8AAAAAAADgPwAAAAAAAOA/AAAAAAAA4D8AAAAAAADgPwAAAAAAAOA/AAAAAAAA4D8CAAAAjAAAAAEAAAAAAAAA////Cv///wgAAAAAAAAAAAAAAAAAAAAAAAAAAAAAAAAAAAAAZAAAAAEAAABAAAAAAAAAAAAAAAAAAAAAAAAAAAAAAAAAAAAAAAAAAAAAAAAAAAAAAAAAAAAAAAAAAAAAAAAAAAAAAAAAAAAAAAAAAAAAAAAAAAAAAAAAAAAAAAAAAAAAFAAAADwAAAABAAAAAAAAAFBQRgs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D0CAAD/fwAA/38AAAAAAAAJAAAABAAAAHlsZT4MAAAAEAAAAAAAAAAAAAAAAAAAAAAAAAAeAAAAaAAAAAAAAAAAAAAAAAAAAAAAAAAAAAAAECcAABAnAAAAAAAAAAAAAAAAAAAAAAAAAAAAAAAAAAAAAAAAAAAAABQAAAAAAAAAwMD/AAAAAABkAAAAMgAAAAAAAABkAAAAAAAAAH9/fwAKAAAAHwAAAFQAAAD///8D////AQAAAAAAAAAAAAAAAAAAAAAAAAAAAAAAAAAAAAAAAAAAUFBGBH9/fwD///8DzMzMAMDA/wB/f38AAAAAAAAAAAAAAAAAAAAAAAAAAAAhAAAAGAAAABQAAABFJwAADQgAAMU1AACZCQAAECAAACYAAAAIAAAA//////////8="/>
              </a:ext>
            </a:extLst>
          </p:cNvSpPr>
          <p:nvPr/>
        </p:nvSpPr>
        <p:spPr>
          <a:xfrm>
            <a:off x="6383655" y="1308735"/>
            <a:ext cx="2357120" cy="251460"/>
          </a:xfrm>
          <a:prstGeom prst="rect">
            <a:avLst/>
          </a:prstGeom>
          <a:solidFill>
            <a:schemeClr val="bg2"/>
          </a:solidFill>
          <a:ln w="12700" cap="flat" cmpd="sng" algn="ctr">
            <a:solidFill>
              <a:schemeClr val="tx2"/>
            </a:solidFill>
            <a:prstDash val="solid"/>
            <a:headEnd type="none"/>
            <a:tailEnd type="none"/>
          </a:ln>
          <a:effectLst/>
        </p:spPr>
        <p:txBody>
          <a:bodyPr vert="horz" wrap="square" numCol="1" spcCol="215900" anchor="t"/>
          <a:lstStyle/>
          <a:p>
            <a:pPr algn="ctr">
              <a:defRPr lang="en-us" sz="1050" kern="400000">
                <a:solidFill>
                  <a:schemeClr val="tx2"/>
                </a:solidFill>
                <a:latin typeface="Open Sans" pitchFamily="1" charset="0"/>
                <a:ea typeface="SimSun" charset="0"/>
                <a:cs typeface="Open Sans Light" pitchFamily="1" charset="0"/>
              </a:defRPr>
            </a:pPr>
            <a:r>
              <a:t>1. Supply a name for the project</a:t>
            </a:r>
          </a:p>
        </p:txBody>
      </p:sp>
      <p:sp>
        <p:nvSpPr>
          <p:cNvPr id="11" name="CuadroTexto8">
            <a:extLst>
              <a:ext uri="{FF2B5EF4-FFF2-40B4-BE49-F238E27FC236}">
                <a16:creationId xmlns:a16="http://schemas.microsoft.com/office/drawing/2014/main" id="{581BF94B-A26E-C517-B426-87DDC6098E71}"/>
              </a:ext>
            </a:extLst>
          </p:cNvPr>
          <p:cNvSpPr txBox="1">
            <a:extLst>
              <a:ext uri="smNativeData">
                <pr:smNativeData xmlns:pr="smNativeData" xmlns:p14="http://schemas.microsoft.com/office/powerpoint/2010/main" xmlns="" val="SMDATA_13_tOjwXhMAAAAlAAAAEgAAAE8BAAAAkAAAAEgAAACQAAAASAAAAAAAAAAAAAAAAAAAAAEAAABQAAAAAAAAAAAA4D8AAAAAAADgPwAAAAAAAOA/AAAAAAAA4D8AAAAAAADgPwAAAAAAAOA/AAAAAAAA4D8AAAAAAADgPwAAAAAAAOA/AAAAAAAA4D8CAAAAjAAAAAAAAAAAAAAA9YpTDP///wgAAAAAAAAAAAAAAAAAAAAAAAAAAAAAAAAAAAAAZAAAAAEAAABAAAAAAAAAAAAAAAAAAAAAAAAAAAAAAAAAAAAAAAAAAAAAAAAAAAAAAAAAAAAAAAAAAAAAAAAAAAAAAAAAAAAAAAAAAAAAAAAAAAAAAAAAAAAAAAAAAAAAFAAAADwAAAAA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D0CAAD/fwAA/38AAAAAAAAJAAAABAAAAHlsZT4MAAAAEAAAAAAAAAAAAAAAAAAAAAAAAAAeAAAAaAAAAAAAAAAAAAAAAAAAAAAAAAAAAAAAECcAABAnAAAAAAAAAAAAAAAAAAAAAAAAAAAAAAAAAAAAAAAAAAAAABQAAAAAAAAAwMD/AAAAAABkAAAAMgAAAAAAAABkAAAAAAAAAH9/fwAKAAAAHwAAAFQAAAD1ilMF////AQAAAAAAAAAAAAAAAAAAAAAAAAAAAAAAAAAAAAAAAAAAf39/An9/fwD///8DzMzMAMDA/wB/f38AAAAAAAAAAAAAAAAAAAAAAAAAAAAhAAAAGAAAABQAAAC2LQAAHBEAAME2AADsEwAAECAAACYAAAAIAAAA//////////8="/>
              </a:ext>
            </a:extLst>
          </p:cNvSpPr>
          <p:nvPr/>
        </p:nvSpPr>
        <p:spPr>
          <a:xfrm>
            <a:off x="7430770" y="2781300"/>
            <a:ext cx="1470025" cy="457200"/>
          </a:xfrm>
          <a:prstGeom prst="rect">
            <a:avLst/>
          </a:prstGeom>
          <a:noFill/>
          <a:ln>
            <a:noFill/>
          </a:ln>
          <a:effectLst/>
        </p:spPr>
        <p:txBody>
          <a:bodyPr vert="horz" wrap="square" numCol="1" spcCol="215900" anchor="t"/>
          <a:lstStyle/>
          <a:p>
            <a:pPr algn="l">
              <a:buFont typeface="Wingdings" pitchFamily="2" charset="2"/>
              <a:buChar char=""/>
              <a:defRPr lang="en-us" sz="800" kern="400000">
                <a:solidFill>
                  <a:schemeClr val="tx2"/>
                </a:solidFill>
                <a:latin typeface="Open Sans" pitchFamily="1" charset="0"/>
                <a:ea typeface="SimSun" charset="0"/>
                <a:cs typeface="Open Sans Light" pitchFamily="1" charset="0"/>
              </a:defRPr>
            </a:pPr>
            <a:r>
              <a:t> Two-group comparison</a:t>
            </a:r>
          </a:p>
          <a:p>
            <a:pPr algn="l">
              <a:buFont typeface="Wingdings" pitchFamily="2" charset="2"/>
              <a:buChar char=""/>
              <a:defRPr lang="en-us" sz="800" kern="400000">
                <a:solidFill>
                  <a:schemeClr val="tx2"/>
                </a:solidFill>
                <a:latin typeface="Open Sans" pitchFamily="1" charset="0"/>
                <a:ea typeface="SimSun" charset="0"/>
                <a:cs typeface="Open Sans Light" pitchFamily="1" charset="0"/>
              </a:defRPr>
            </a:pPr>
            <a:r>
              <a:t> Single time course</a:t>
            </a:r>
          </a:p>
          <a:p>
            <a:pPr algn="l">
              <a:buFont typeface="Wingdings" pitchFamily="2" charset="2"/>
              <a:buChar char=""/>
              <a:defRPr lang="en-us" sz="800" kern="400000">
                <a:solidFill>
                  <a:schemeClr val="tx2"/>
                </a:solidFill>
                <a:latin typeface="Open Sans" pitchFamily="1" charset="0"/>
                <a:ea typeface="SimSun" charset="0"/>
                <a:cs typeface="Open Sans Light" pitchFamily="1" charset="0"/>
              </a:defRPr>
            </a:pPr>
            <a:r>
              <a:t> Multiple time course</a:t>
            </a:r>
          </a:p>
        </p:txBody>
      </p:sp>
      <p:sp>
        <p:nvSpPr>
          <p:cNvPr id="12" name="CuadroTexto9">
            <a:extLst>
              <a:ext uri="{FF2B5EF4-FFF2-40B4-BE49-F238E27FC236}">
                <a16:creationId xmlns:a16="http://schemas.microsoft.com/office/drawing/2014/main" id="{E1EE5BC4-3C06-6BE6-7AF5-35A808F092CF}"/>
              </a:ext>
            </a:extLst>
          </p:cNvPr>
          <p:cNvSpPr txBox="1">
            <a:extLst>
              <a:ext uri="smNativeData">
                <pr:smNativeData xmlns:pr="smNativeData" xmlns:p14="http://schemas.microsoft.com/office/powerpoint/2010/main" xmlns="" val="SMDATA_13_tOjwXhMAAAAlAAAAEgAAAE8BAAAAkAAAAEgAAACQAAAASAAAAAAAAAAAAAAAAAAAAAEAAABQAAAAAAAAAAAA4D8AAAAAAADgPwAAAAAAAOA/AAAAAAAA4D8AAAAAAADgPwAAAAAAAOA/AAAAAAAA4D8AAAAAAADgPwAAAAAAAOA/AAAAAAAA4D8CAAAAjAAAAAEAAAAAAAAA////Cv///wgAAAAAAAAAAAAAAAAAAAAAAAAAAAAAAAAAAAAAZAAAAAEAAABAAAAAAAAAAAAAAAAAAAAAAAAAAAAAAAAAAAAAAAAAAAAAAAAAAAAAAAAAAAAAAAAAAAAAAAAAAAAAAAAAAAAAAAAAAAAAAAAAAAAAAAAAAAAAAAAAAAAAFAAAADwAAAABAAAAAAAAAFBQRgs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D0CAAD/fwAA/38AAAAAAAAJAAAABAAAAHlsZT4MAAAAEAAAAAAAAAAAAAAAAAAAAAAAAAAeAAAAaAAAAAAAAAAAAAAAAAAAAAAAAAAAAAAAECcAABAnAAAAAAAAAAAAAAAAAAAAAAAAAAAAAAAAAAAAAAAAAAAAABQAAAAAAAAAwMD/AAAAAABkAAAAMgAAAAAAAABkAAAAAAAAAH9/fwAKAAAAHwAAAFQAAAD///8D////AQAAAAAAAAAAAAAAAAAAAAAAAAAAAAAAAAAAAAAAAAAAUFBGBH9/fwD///8DzMzMAMDA/wB/f38AAAAAAAAAAAAAAAAAAAAAAAAAAAAhAAAAGAAAABQAAAAwJwAA3gsAADw0AABqDQAAECAAACYAAAAIAAAA//////////8="/>
              </a:ext>
            </a:extLst>
          </p:cNvSpPr>
          <p:nvPr/>
        </p:nvSpPr>
        <p:spPr>
          <a:xfrm>
            <a:off x="6370320" y="1929130"/>
            <a:ext cx="2120900" cy="251460"/>
          </a:xfrm>
          <a:prstGeom prst="rect">
            <a:avLst/>
          </a:prstGeom>
          <a:solidFill>
            <a:schemeClr val="bg2"/>
          </a:solidFill>
          <a:ln w="12700" cap="flat" cmpd="sng" algn="ctr">
            <a:solidFill>
              <a:schemeClr val="tx2"/>
            </a:solidFill>
            <a:prstDash val="solid"/>
            <a:headEnd type="none"/>
            <a:tailEnd type="none"/>
          </a:ln>
          <a:effectLst/>
        </p:spPr>
        <p:txBody>
          <a:bodyPr vert="horz" wrap="square" numCol="1" spcCol="215900" anchor="t"/>
          <a:lstStyle/>
          <a:p>
            <a:pPr algn="l">
              <a:defRPr lang="en-us" sz="1050" kern="400000">
                <a:solidFill>
                  <a:schemeClr val="tx2"/>
                </a:solidFill>
                <a:latin typeface="Open Sans" pitchFamily="1" charset="0"/>
                <a:ea typeface="SimSun" charset="0"/>
                <a:cs typeface="Open Sans Light" pitchFamily="1" charset="0"/>
              </a:defRPr>
            </a:pPr>
            <a:r>
              <a:t>2. Select functional annotation</a:t>
            </a:r>
          </a:p>
        </p:txBody>
      </p:sp>
      <p:sp>
        <p:nvSpPr>
          <p:cNvPr id="13" name="Rectángulo1">
            <a:extLst>
              <a:ext uri="{FF2B5EF4-FFF2-40B4-BE49-F238E27FC236}">
                <a16:creationId xmlns:a16="http://schemas.microsoft.com/office/drawing/2014/main" id="{E80DBF5A-DF4D-2D8A-1A3B-5412F74CE295}"/>
              </a:ext>
            </a:extLst>
          </p:cNvPr>
          <p:cNvSpPr>
            <a:extLst>
              <a:ext uri="smNativeData">
                <pr:smNativeData xmlns:pr="smNativeData" xmlns:p14="http://schemas.microsoft.com/office/powerpoint/2010/main" xmlns="" val="SMDATA_13_tOjwXhMAAAAlAAAAZAAAAA8BAAAAkAAAAEgAAACQAAAASAAAAAAAAAAAAAAAAAAAAAEAAABQAAAAAAAAAAAA4D8AAAAAAADgPwAAAAAAAOA/AAAAAAAA4D8AAAAAAADgPwAAAAAAAOA/AAAAAAAA4D8AAAAAAADgPwAAAAAAAOA/AAAAAAAA4D8CAAAAjAAAAAAAAAAAAAAAAAAAAP///wgAAAAAAAAAAAAAAAAAAAAAAAAAAAAAAAAAAAAAZAAAAAEAAABAAAAAAAAAAAAAAAAAAAAAAAAAAAAAAAAAAAAAAAAAAAAAAAAAAAAAAAAAAAAAAAAAAAAAAAAAAAAAAAAAAAAAAAAAAAAAAAAAAAAAAAAAAAAAAAAAAAAAFAAAADwAAAABAAAAAAAAAFBQRgs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AAAAAA////AQAAAAAAAAAAAAAAAAAAAAAAAAAAAAAAAAAAAAAAAAAAUFBGBH9/fwD///8DzMzMAMDA/wB/f38AAAAAAAAAAAAAAAAAAAAAAAAAAAAhAAAAGAAAABQAAAAIBAAAOQkAADkJAABuCgAAEAAAACYAAAAIAAAA//////////8="/>
              </a:ext>
            </a:extLst>
          </p:cNvSpPr>
          <p:nvPr/>
        </p:nvSpPr>
        <p:spPr>
          <a:xfrm>
            <a:off x="655320" y="1499235"/>
            <a:ext cx="843915" cy="196215"/>
          </a:xfrm>
          <a:prstGeom prst="rect">
            <a:avLst/>
          </a:prstGeom>
          <a:noFill/>
          <a:ln w="12700" cap="flat" cmpd="sng" algn="ctr">
            <a:solidFill>
              <a:schemeClr val="tx2"/>
            </a:solidFill>
            <a:prstDash val="solid"/>
            <a:headEnd type="none"/>
            <a:tailEnd type="none"/>
          </a:ln>
          <a:effectLst/>
        </p:spPr>
        <p:txBody>
          <a:bodyPr/>
          <a:lstStyle/>
          <a:p>
            <a:endParaRPr lang="en-US"/>
          </a:p>
        </p:txBody>
      </p:sp>
      <p:sp>
        <p:nvSpPr>
          <p:cNvPr id="14" name="Rectángulo2">
            <a:extLst>
              <a:ext uri="{FF2B5EF4-FFF2-40B4-BE49-F238E27FC236}">
                <a16:creationId xmlns:a16="http://schemas.microsoft.com/office/drawing/2014/main" id="{43B5ACCA-E811-BEA0-5707-72CA74F3A45D}"/>
              </a:ext>
            </a:extLst>
          </p:cNvPr>
          <p:cNvSpPr>
            <a:extLst>
              <a:ext uri="smNativeData">
                <pr:smNativeData xmlns:pr="smNativeData" xmlns:p14="http://schemas.microsoft.com/office/powerpoint/2010/main" xmlns="" val="SMDATA_13_tOjwXhMAAAAlAAAAZAAAAA8BAAAAkAAAAEgAAACQAAAASAAAAAAAAAAAAAAAAAAAAAEAAABQAAAAAAAAAAAA4D8AAAAAAADgPwAAAAAAAOA/AAAAAAAA4D8AAAAAAADgPwAAAAAAAOA/AAAAAAAA4D8AAAAAAADgPwAAAAAAAOA/AAAAAAAA4D8CAAAAjAAAAAAAAAAAAAAAAAAAAP///wgAAAAAAAAAAAAAAAAAAAAAAAAAAAAAAAAAAAAAZAAAAAEAAABAAAAAAAAAAAAAAAAAAAAAAAAAAAAAAAAAAAAAAAAAAAAAAAAAAAAAAAAAAAAAAAAAAAAAAAAAAAAAAAAAAAAAAAAAAAAAAAAAAAAAAAAAAAAAAAAAAAAAFAAAADwAAAABAAAAAAAAAFBQRgs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HlsZT4MAAAAEAAAAAAAAAAAAAAAAAAAAAAAAAAeAAAAaAAAAAAAAAAAAAAAAAAAAAAAAAAAAAAAECcAABAnAAAAAAAAAAAAAAAAAAAAAAAAAAAAAAAAAAAAAAAAAAAAABQAAAAAAAAAwMD/AAAAAABkAAAAMgAAAAAAAABkAAAAAAAAAH9/fwAKAAAAHwAAAFQAAAAAAAAA////AQAAAAAAAAAAAAAAAAAAAAAAAAAAAAAAAAAAAAAAAAAAUFBGBH9/fwD///8DzMzMAMDA/wB/f38AAAAAAAAAAAAAAAAAAAAAAAAAAAAhAAAAGAAAABQAAACkEQAAzBsAAAoVAAAZHQAAEAAAACYAAAAIAAAA//////////8="/>
              </a:ext>
            </a:extLst>
          </p:cNvSpPr>
          <p:nvPr/>
        </p:nvSpPr>
        <p:spPr>
          <a:xfrm>
            <a:off x="2867660" y="4518660"/>
            <a:ext cx="552450" cy="211455"/>
          </a:xfrm>
          <a:prstGeom prst="rect">
            <a:avLst/>
          </a:prstGeom>
          <a:noFill/>
          <a:ln w="12700" cap="flat" cmpd="sng" algn="ctr">
            <a:solidFill>
              <a:schemeClr val="tx2"/>
            </a:solidFill>
            <a:prstDash val="solid"/>
            <a:headEnd type="none"/>
            <a:tailEnd type="none"/>
          </a:ln>
          <a:effectLst/>
        </p:spPr>
        <p:txBody>
          <a:bodyPr/>
          <a:lstStyle/>
          <a:p>
            <a:endParaRPr lang="en-US"/>
          </a:p>
        </p:txBody>
      </p:sp>
      <p:sp>
        <p:nvSpPr>
          <p:cNvPr id="15" name="Rectángulo3">
            <a:extLst>
              <a:ext uri="{FF2B5EF4-FFF2-40B4-BE49-F238E27FC236}">
                <a16:creationId xmlns:a16="http://schemas.microsoft.com/office/drawing/2014/main" id="{7ABCF56D-17B5-5CB8-7ED4-D1B35C10FF1D}"/>
              </a:ext>
            </a:extLst>
          </p:cNvPr>
          <p:cNvSpPr>
            <a:extLst>
              <a:ext uri="smNativeData">
                <pr:smNativeData xmlns:pr="smNativeData" xmlns:p14="http://schemas.microsoft.com/office/powerpoint/2010/main" xmlns="" val="SMDATA_13_tOjwXhMAAAAlAAAAZAAAAA8BAAAAkAAAAEgAAACQAAAASAAAAAAAAAAAAAAAAAAAAAEAAABQAAAAAAAAAAAA4D8AAAAAAADgPwAAAAAAAOA/AAAAAAAA4D8AAAAAAADgPwAAAAAAAOA/AAAAAAAA4D8AAAAAAADgPwAAAAAAAOA/AAAAAAAA4D8CAAAAjAAAAAAAAAAAAAAAAAAAAP///wgAAAAAAAAAAAAAAAAAAAAAAAAAAAAAAAAAAAAAZAAAAAEAAABAAAAAAAAAAAAAAAAAAAAAAAAAAAAAAAAAAAAAAAAAAAAAAAAAAAAAAAAAAAAAAAAAAAAAAAAAAAAAAAAAAAAAAAAAAAAAAAAAAAAAAAAAAAAAAAAAAAAAFAAAADwAAAABAAAAAAAAAFBQRgs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HlsZT4MAAAAEAAAAAAAAAAAAAAAAAAAAAAAAAAeAAAAaAAAAAAAAAAAAAAAAAAAAAAAAAAAAAAAECcAABAnAAAAAAAAAAAAAAAAAAAAAAAAAAAAAAAAAAAAAAAAAAAAABQAAAAAAAAAwMD/AAAAAABkAAAAMgAAAAAAAABkAAAAAAAAAH9/fwAKAAAAHwAAAFQAAAAAAAAA////AQAAAAAAAAAAAAAAAAAAAAAAAAAAAAAAAAAAAAAAAAAAUFBGBH9/fwD///8DzMzMAMDA/wB/f38AAAAAAAAAAAAAAAAAAAAAAAAAAAAhAAAAGAAAABQAAAB8JAAAzRsAAOInAAAaHQAAEAAAACYAAAAIAAAA//////////8="/>
              </a:ext>
            </a:extLst>
          </p:cNvSpPr>
          <p:nvPr/>
        </p:nvSpPr>
        <p:spPr>
          <a:xfrm>
            <a:off x="5930900" y="4519295"/>
            <a:ext cx="552450" cy="211455"/>
          </a:xfrm>
          <a:prstGeom prst="rect">
            <a:avLst/>
          </a:prstGeom>
          <a:noFill/>
          <a:ln w="12700" cap="flat" cmpd="sng" algn="ctr">
            <a:solidFill>
              <a:schemeClr val="tx2"/>
            </a:solidFill>
            <a:prstDash val="solid"/>
            <a:headEnd type="none"/>
            <a:tailEnd type="none"/>
          </a:ln>
          <a:effectLst/>
        </p:spPr>
        <p:txBody>
          <a:bodyPr/>
          <a:lstStyle/>
          <a:p>
            <a:endParaRPr lang="en-US"/>
          </a:p>
        </p:txBody>
      </p:sp>
    </p:spTree>
    <p:extLst>
      <p:ext uri="{BB962C8B-B14F-4D97-AF65-F5344CB8AC3E}">
        <p14:creationId xmlns:p14="http://schemas.microsoft.com/office/powerpoint/2010/main" val="32732537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5A951E-5FD4-5FFA-136E-BDBEE223B1AF}"/>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129936E4-79B7-A5A6-AC85-E6784AD8EC8F}"/>
              </a:ext>
            </a:extLst>
          </p:cNvPr>
          <p:cNvSpPr>
            <a:spLocks noGrp="1"/>
          </p:cNvSpPr>
          <p:nvPr>
            <p:ph type="sldNum" sz="quarter" idx="4"/>
          </p:nvPr>
        </p:nvSpPr>
        <p:spPr/>
        <p:txBody>
          <a:bodyPr/>
          <a:lstStyle/>
          <a:p>
            <a:fld id="{38FB3DE5-0BF2-9949-8E8E-62041A1EAFCC}" type="slidenum">
              <a:rPr lang="en-US" smtClean="0"/>
              <a:pPr/>
              <a:t>28</a:t>
            </a:fld>
            <a:endParaRPr lang="en-US"/>
          </a:p>
        </p:txBody>
      </p:sp>
      <p:sp>
        <p:nvSpPr>
          <p:cNvPr id="3" name="Título 2">
            <a:extLst>
              <a:ext uri="{FF2B5EF4-FFF2-40B4-BE49-F238E27FC236}">
                <a16:creationId xmlns:a16="http://schemas.microsoft.com/office/drawing/2014/main" id="{DEA3207C-299D-E216-DB11-14C380D4357E}"/>
              </a:ext>
            </a:extLst>
          </p:cNvPr>
          <p:cNvSpPr>
            <a:spLocks noGrp="1"/>
          </p:cNvSpPr>
          <p:nvPr>
            <p:ph type="title"/>
          </p:nvPr>
        </p:nvSpPr>
        <p:spPr/>
        <p:txBody>
          <a:bodyPr/>
          <a:lstStyle/>
          <a:p>
            <a:r>
              <a:rPr lang="es-ES" dirty="0" err="1"/>
              <a:t>tappAS</a:t>
            </a:r>
            <a:r>
              <a:rPr lang="es-ES" dirty="0"/>
              <a:t> interface</a:t>
            </a:r>
          </a:p>
        </p:txBody>
      </p:sp>
      <p:pic>
        <p:nvPicPr>
          <p:cNvPr id="16" name="Imagen1" descr="Una captura de pantalla de una computadora&#10;&#10;Descripción generada automáticamente">
            <a:extLst>
              <a:ext uri="{FF2B5EF4-FFF2-40B4-BE49-F238E27FC236}">
                <a16:creationId xmlns:a16="http://schemas.microsoft.com/office/drawing/2014/main" id="{5F209165-37F7-87B2-32C0-7FA3A7164B24}"/>
              </a:ext>
            </a:extLst>
          </p:cNvPr>
          <p:cNvPicPr>
            <a:picLocks noChangeAspect="1"/>
            <a:extLst>
              <a:ext uri="smNativeData">
                <pr:smNativeData xmlns:pr="smNativeData" xmlns:p14="http://schemas.microsoft.com/office/powerpoint/2010/main" xmlns="" val="SMDATA_15_tOjwXhMAAAAlAAAAEQAAAC0AAAAAkAAAAEgAAACQAAAASAAAAAAAAAAAAAAAAAAAAAEAAABQAAAAAAAAAAAA4D8AAAAAAADgPwAAAAAAAOA/AAAAAAAA4D8AAAAAAADgPwAAAAAAAOA/AAAAAAAA4D8AAAAAAADgPwAAAAAAAOA/AAAAAAAA4D8CAAAAjAAAAAAAAAAAAAAA9YpTDP///wgAAAAAAAAAAAAAAAAAAAAAAAAAAAAAAAAAAAAAZAAAAAEAAABAAAAAAAAAAAAAAAAAAAAAAAAAAAAAAAAAAAAAAAAAAAAAAAAAAAAAAAAAAAAAAAAAAAAAAAAAAAAAAAAAAAAAAAAAAAAAAAAAAAAAAAAAAAAAAAAAAAAAFAAAADwAAAAA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AcAAAA4AAAAAAAAAAAAAAAAAAAA////AAAAAAAAAAAAAAAAAAAAAAAAAAAAAAAAAAAAAABkAAAAZAAAAAAAAAAjAAAABAAAAGQAAAAXAAAAFAAAAAAAAAAAAAAA/38AAP9/AAAAAAAACQAAAAQAAAAAAAAADAAAABAAAAAAAAAAAAAAAAAAAAAAAAAAHgAAAGgAAAAAAAAAAAAAAAAAAAAAAAAAAAAAABAnAAAQJwAAAAAAAAAAAAAAAAAAAAAAAAAAAAAAAAAAAAAAAAAAAAAUAAAAAAAAAMDA/wAAAAAAZAAAADIAAAAAAAAAZAAAAAAAAAB/f38ACgAAAB8AAABUAAAA9YpTBf///wEAAAAAAAAAAAAAAAAAAAAAAAAAAAAAAAAAAAAAAAAAAH9/fwJ/f38A////A8zMzADAwP8Af39/AAAAAAAAAAAAAAAAAP///wAAAAAAIQAAABgAAAAUAAAAMggAAHAGAAA6LwAA1BsAABAAAAAmAAAACAAAAP//////////"/>
              </a:ext>
            </a:extLst>
          </p:cNvPicPr>
          <p:nvPr/>
        </p:nvPicPr>
        <p:blipFill>
          <a:blip r:embed="rId2"/>
          <a:stretch>
            <a:fillRect/>
          </a:stretch>
        </p:blipFill>
        <p:spPr>
          <a:xfrm>
            <a:off x="767687" y="1014675"/>
            <a:ext cx="6344920" cy="3477260"/>
          </a:xfrm>
          <a:prstGeom prst="rect">
            <a:avLst/>
          </a:prstGeom>
          <a:noFill/>
          <a:ln>
            <a:noFill/>
          </a:ln>
          <a:effectLst/>
        </p:spPr>
      </p:pic>
      <p:sp>
        <p:nvSpPr>
          <p:cNvPr id="17" name="Rectángulo1">
            <a:extLst>
              <a:ext uri="{FF2B5EF4-FFF2-40B4-BE49-F238E27FC236}">
                <a16:creationId xmlns:a16="http://schemas.microsoft.com/office/drawing/2014/main" id="{DB14C3E7-46AD-CA05-722B-251700F6D288}"/>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xOzK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HlsZT4MAAAAEAAAAAAAAAAAAAAAAAAAAAAAAAAeAAAAaAAAAAAAAAAAAAAAAAAAAAAAAAAAAAAAECcAABAnAAAAAAAAAAAAAAAAAAAAAAAAAAAAAAAAAAAAAAAAAAAAABQAAAAAAAAAwMD/AAAAAABkAAAAMgAAAAAAAABkAAAAAAAAAH9/fwAKAAAAHwAAAFQAAADE7MoA////AQAAAAAAAAAAAAAAAAAAAAAAAAAAAAAAAAAAAAAAAAAAf39/An9/fwD///8DzMzMAMDA/wB/f38AAAAAAAAAAAAAAAAAAAAAAAAAAAAhAAAAGAAAABQAAAAnMAAA1gsAAEA3AACqDwAAEAAAACYAAAAIAAAA//////////8="/>
              </a:ext>
            </a:extLst>
          </p:cNvSpPr>
          <p:nvPr/>
        </p:nvSpPr>
        <p:spPr>
          <a:xfrm>
            <a:off x="7263102" y="1892245"/>
            <a:ext cx="1153795" cy="622300"/>
          </a:xfrm>
          <a:prstGeom prst="rect">
            <a:avLst/>
          </a:prstGeom>
          <a:solidFill>
            <a:srgbClr val="C4ECCA"/>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sz="1000">
                <a:solidFill>
                  <a:srgbClr val="000000"/>
                </a:solidFill>
              </a:defRPr>
            </a:pPr>
            <a:r>
              <a:rPr lang="es-es">
                <a:latin typeface="Open Sans" pitchFamily="1" charset="0"/>
                <a:ea typeface="Open Sans" pitchFamily="1" charset="0"/>
                <a:cs typeface="Open Sans" pitchFamily="1" charset="0"/>
              </a:rPr>
              <a:t>Data and result tables panel (top panel)</a:t>
            </a:r>
          </a:p>
        </p:txBody>
      </p:sp>
      <p:sp>
        <p:nvSpPr>
          <p:cNvPr id="18" name="Rectángulo2">
            <a:extLst>
              <a:ext uri="{FF2B5EF4-FFF2-40B4-BE49-F238E27FC236}">
                <a16:creationId xmlns:a16="http://schemas.microsoft.com/office/drawing/2014/main" id="{D87CD52F-717C-4282-239F-58358218EE63}"/>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xOzK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HlsZT4MAAAAEAAAAAAAAAAAAAAAAAAAAAAAAAAeAAAAaAAAAAAAAAAAAAAAAAAAAAAAAAAAAAAAECcAABAnAAAAAAAAAAAAAAAAAAAAAAAAAAAAAAAAAAAAAAAAAAAAABQAAAAAAAAAwMD/AAAAAABkAAAAMgAAAAAAAABkAAAAAAAAAH9/fwAKAAAAHwAAAFQAAADE7MoA////AQAAAAAAAAAAAAAAAAAAAAAAAAAAAAAAAAAAAAAAAAAAf39/An9/fwD///8DzMzMAMDA/wB/f38AAAAAAAAAAAAAAAAAAAAAAAAAAAAhAAAAGAAAABQAAAA7MAAAPxYAAFQ3AAAqGgAAEAAAACYAAAAIAAAA//////////8="/>
              </a:ext>
            </a:extLst>
          </p:cNvSpPr>
          <p:nvPr/>
        </p:nvSpPr>
        <p:spPr>
          <a:xfrm>
            <a:off x="7275802" y="3584520"/>
            <a:ext cx="1153795" cy="636905"/>
          </a:xfrm>
          <a:prstGeom prst="rect">
            <a:avLst/>
          </a:prstGeom>
          <a:solidFill>
            <a:srgbClr val="C4ECCA"/>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s-es" sz="1000">
                <a:solidFill>
                  <a:srgbClr val="000000"/>
                </a:solidFill>
                <a:latin typeface="Open Sans" pitchFamily="1" charset="0"/>
                <a:ea typeface="Open Sans" pitchFamily="1" charset="0"/>
                <a:cs typeface="Open Sans" pitchFamily="1" charset="0"/>
              </a:defRPr>
            </a:pPr>
            <a:r>
              <a:t>Visualization panel </a:t>
            </a:r>
            <a:br/>
            <a:r>
              <a:t>(bottom panel)</a:t>
            </a:r>
          </a:p>
        </p:txBody>
      </p:sp>
      <p:sp>
        <p:nvSpPr>
          <p:cNvPr id="19" name="Rectángulo3">
            <a:extLst>
              <a:ext uri="{FF2B5EF4-FFF2-40B4-BE49-F238E27FC236}">
                <a16:creationId xmlns:a16="http://schemas.microsoft.com/office/drawing/2014/main" id="{D2098078-996B-43F4-AD71-7D2A5EEFC055}"/>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xOzK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HlsZT4MAAAAEAAAAAAAAAAAAAAAAAAAAAAAAAAeAAAAaAAAAAAAAAAAAAAAAAAAAAAAAAAAAAAAECcAABAnAAAAAAAAAAAAAAAAAAAAAAAAAAAAAAAAAAAAAAAAAAAAABQAAAAAAAAAwMD/AAAAAABkAAAAMgAAAAAAAABkAAAAAAAAAH9/fwAKAAAAHwAAAFQAAADE7MoA////AQAAAAAAAAAAAAAAAAAAAAAAAAAAAAAAAAAAAAAAAAAAf39/An9/fwD///8DzMzMAMDA/wB/f38AAAAAAAAAAAAAAAAAAAAAAAAAAAAhAAAAGAAAABQAAAD3GwAAgwYAAAYoAABOCAAAEAAAACYAAAAIAAAA//////////8="/>
              </a:ext>
            </a:extLst>
          </p:cNvSpPr>
          <p:nvPr/>
        </p:nvSpPr>
        <p:spPr>
          <a:xfrm>
            <a:off x="3981422" y="1026740"/>
            <a:ext cx="1960245" cy="291465"/>
          </a:xfrm>
          <a:prstGeom prst="rect">
            <a:avLst/>
          </a:prstGeom>
          <a:solidFill>
            <a:srgbClr val="C4ECCA"/>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s-es" sz="1000">
                <a:solidFill>
                  <a:srgbClr val="000000"/>
                </a:solidFill>
                <a:latin typeface="Open Sans" pitchFamily="1" charset="0"/>
                <a:ea typeface="Open Sans" pitchFamily="1" charset="0"/>
                <a:cs typeface="Open Sans" pitchFamily="1" charset="0"/>
              </a:defRPr>
            </a:pPr>
            <a:r>
              <a:t>Control panel (top bar)</a:t>
            </a:r>
          </a:p>
        </p:txBody>
      </p:sp>
    </p:spTree>
    <p:extLst>
      <p:ext uri="{BB962C8B-B14F-4D97-AF65-F5344CB8AC3E}">
        <p14:creationId xmlns:p14="http://schemas.microsoft.com/office/powerpoint/2010/main" val="64207916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936B44-F313-18A4-E92F-D21DBEF84140}"/>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07B53194-EB6F-7BB6-FF4B-DE1D96104A5A}"/>
              </a:ext>
            </a:extLst>
          </p:cNvPr>
          <p:cNvSpPr>
            <a:spLocks noGrp="1"/>
          </p:cNvSpPr>
          <p:nvPr>
            <p:ph type="sldNum" sz="quarter" idx="4"/>
          </p:nvPr>
        </p:nvSpPr>
        <p:spPr/>
        <p:txBody>
          <a:bodyPr/>
          <a:lstStyle/>
          <a:p>
            <a:fld id="{38FB3DE5-0BF2-9949-8E8E-62041A1EAFCC}" type="slidenum">
              <a:rPr lang="en-US" smtClean="0"/>
              <a:pPr/>
              <a:t>29</a:t>
            </a:fld>
            <a:endParaRPr lang="en-US"/>
          </a:p>
        </p:txBody>
      </p:sp>
      <p:sp>
        <p:nvSpPr>
          <p:cNvPr id="3" name="Título 2">
            <a:extLst>
              <a:ext uri="{FF2B5EF4-FFF2-40B4-BE49-F238E27FC236}">
                <a16:creationId xmlns:a16="http://schemas.microsoft.com/office/drawing/2014/main" id="{662ED95D-4362-7C8D-05CB-78634CE78BFB}"/>
              </a:ext>
            </a:extLst>
          </p:cNvPr>
          <p:cNvSpPr>
            <a:spLocks noGrp="1"/>
          </p:cNvSpPr>
          <p:nvPr>
            <p:ph type="title"/>
          </p:nvPr>
        </p:nvSpPr>
        <p:spPr/>
        <p:txBody>
          <a:bodyPr/>
          <a:lstStyle/>
          <a:p>
            <a:r>
              <a:rPr lang="es-ES" dirty="0" err="1"/>
              <a:t>tappAS</a:t>
            </a:r>
            <a:r>
              <a:rPr lang="es-ES" dirty="0"/>
              <a:t> interface</a:t>
            </a:r>
          </a:p>
        </p:txBody>
      </p:sp>
      <p:pic>
        <p:nvPicPr>
          <p:cNvPr id="4" name="Imagen1" descr="Una captura de pantalla de una computadora&#10;&#10;Descripción generada automáticamente">
            <a:extLst>
              <a:ext uri="{FF2B5EF4-FFF2-40B4-BE49-F238E27FC236}">
                <a16:creationId xmlns:a16="http://schemas.microsoft.com/office/drawing/2014/main" id="{65D84415-A43C-470B-B16D-12EA99EE55A4}"/>
              </a:ext>
            </a:extLst>
          </p:cNvPr>
          <p:cNvPicPr>
            <a:picLocks noChangeAspect="1"/>
            <a:extLst>
              <a:ext uri="smNativeData">
                <pr:smNativeData xmlns:pr="smNativeData" xmlns:p14="http://schemas.microsoft.com/office/powerpoint/2010/main" xmlns="" val="SMDATA_15_tOjwXhMAAAAlAAAAEQAAAC0AAAAAkAAAAEgAAACQAAAASAAAAAAAAAAAAAAAAAAAAAEAAABQAAAAAAAAAAAA4D8AAAAAAADgPwAAAAAAAOA/AAAAAAAA4D8AAAAAAADgPwAAAAAAAOA/AAAAAAAA4D8AAAAAAADgPwAAAAAAAOA/AAAAAAAA4D8CAAAAjAAAAAAAAAAAAAAA9YpTDP///wgAAAAAAAAAAAAAAAAAAAAAAAAAAAAAAAAAAAAAZAAAAAEAAABAAAAAAAAAAAAAAAAAAAAAAAAAAAAAAAAAAAAAAAAAAAAAAAAAAAAAAAAAAAAAAAAAAAAAAAAAAAAAAAAAAAAAAAAAAAAAAAAAAAAAAAAAAAAAAAAAAAAAFAAAADwAAAAA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AcAAAA4AAAAAAAAAAAAAAAAAAAA////AAAAAAAAAAAAAAAAAAAAAAAAAAAAAAAAAAAAAABkAAAAZAAAAAAAAAAjAAAABAAAAGQAAAAXAAAAFAAAAAAAAAAAAAAA/38AAP9/AAAAAAAACQAAAAQAAAAQKxwDDAAAABAAAAAAAAAAAAAAAAAAAAAAAAAAHgAAAGgAAAAAAAAAAAAAAAAAAAAAAAAAAAAAABAnAAAQJwAAAAAAAAAAAAAAAAAAAAAAAAAAAAAAAAAAAAAAAAAAAAAUAAAAAAAAAMDA/wAAAAAAZAAAADIAAAAAAAAAZAAAAAAAAAB/f38ACgAAAB8AAABUAAAA9YpTBf///wEAAAAAAAAAAAAAAAAAAAAAAAAAAAAAAAAAAAAAAAAAAH9/fwJ/f38A////A8zMzADAwP8Af39/AAAAAAAAAAAAAAAAAP///wAAAAAAIQAAABgAAAAUAAAAMggAAHAGAAA6LwAA1BsAABAAAAAmAAAACAAAAP//////////"/>
              </a:ext>
            </a:extLst>
          </p:cNvPicPr>
          <p:nvPr/>
        </p:nvPicPr>
        <p:blipFill>
          <a:blip r:embed="rId2"/>
          <a:stretch>
            <a:fillRect/>
          </a:stretch>
        </p:blipFill>
        <p:spPr>
          <a:xfrm>
            <a:off x="1332230" y="1046480"/>
            <a:ext cx="6344920" cy="3477260"/>
          </a:xfrm>
          <a:prstGeom prst="rect">
            <a:avLst/>
          </a:prstGeom>
          <a:noFill/>
          <a:ln>
            <a:noFill/>
          </a:ln>
          <a:effectLst/>
        </p:spPr>
      </p:pic>
      <p:sp>
        <p:nvSpPr>
          <p:cNvPr id="5" name="Rectángulo1">
            <a:extLst>
              <a:ext uri="{FF2B5EF4-FFF2-40B4-BE49-F238E27FC236}">
                <a16:creationId xmlns:a16="http://schemas.microsoft.com/office/drawing/2014/main" id="{FB42AC66-A1C5-3876-8903-F52A3283E033}"/>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A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DhBwAAnAYAAB4KAABrCAAAEAAAACYAAAAIAAAA//////////8="/>
              </a:ext>
            </a:extLst>
          </p:cNvSpPr>
          <p:nvPr/>
        </p:nvSpPr>
        <p:spPr>
          <a:xfrm>
            <a:off x="1280795" y="1074420"/>
            <a:ext cx="363855" cy="294005"/>
          </a:xfrm>
          <a:prstGeom prst="rect">
            <a:avLst/>
          </a:prstGeom>
          <a:no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a:solidFill>
                  <a:srgbClr val="000000"/>
                </a:solidFill>
              </a:defRPr>
            </a:pPr>
            <a:endParaRPr lang="es-es" sz="1400">
              <a:latin typeface="Open Sans" pitchFamily="1" charset="0"/>
              <a:ea typeface="Open Sans" pitchFamily="1" charset="0"/>
              <a:cs typeface="Open Sans" pitchFamily="1" charset="0"/>
            </a:endParaRPr>
          </a:p>
        </p:txBody>
      </p:sp>
      <p:sp>
        <p:nvSpPr>
          <p:cNvPr id="6" name="Rectángulo2">
            <a:extLst>
              <a:ext uri="{FF2B5EF4-FFF2-40B4-BE49-F238E27FC236}">
                <a16:creationId xmlns:a16="http://schemas.microsoft.com/office/drawing/2014/main" id="{57002B1D-3DAD-B9FD-A971-52A9F54F7B37}"/>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C4AAAA/QUAAH4GAADACgAAEAAAACYAAAAIAAAA//////////8="/>
              </a:ext>
            </a:extLst>
          </p:cNvSpPr>
          <p:nvPr/>
        </p:nvSpPr>
        <p:spPr>
          <a:xfrm>
            <a:off x="116840" y="973455"/>
            <a:ext cx="938530" cy="774065"/>
          </a:xfrm>
          <a:prstGeom prst="rect">
            <a:avLst/>
          </a:prstGeom>
          <a:solidFill>
            <a:srgbClr val="FFFFFF"/>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sz="1000">
                <a:solidFill>
                  <a:srgbClr val="000000"/>
                </a:solidFill>
              </a:defRPr>
            </a:pPr>
            <a:r>
              <a:rPr lang="es-es">
                <a:latin typeface="Open Sans" pitchFamily="1" charset="0"/>
                <a:ea typeface="Open Sans" pitchFamily="1" charset="0"/>
                <a:cs typeface="Open Sans" pitchFamily="1" charset="0"/>
              </a:rPr>
              <a:t>Create new and view extant projects</a:t>
            </a:r>
          </a:p>
        </p:txBody>
      </p:sp>
      <p:sp>
        <p:nvSpPr>
          <p:cNvPr id="7" name="Línea1">
            <a:extLst>
              <a:ext uri="{FF2B5EF4-FFF2-40B4-BE49-F238E27FC236}">
                <a16:creationId xmlns:a16="http://schemas.microsoft.com/office/drawing/2014/main" id="{A51B1484-D69D-6DDE-D2F4-5CCD9C101333}"/>
              </a:ext>
            </a:extLst>
          </p:cNvPr>
          <p:cNvSpPr>
            <a:extLst>
              <a:ext uri="smNativeData">
                <pr:smNativeData xmlns:pr="smNativeData" xmlns:p14="http://schemas.microsoft.com/office/powerpoint/2010/main" xmlns="" val="SMDATA_13_tOjwXhMAAAAlAAAACgAAAA0AAAAAkAAAAEgAAACQAAAAS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McgAwA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BzBgAAYwcAANUHAACCCAAAEAAAACYAAAAIAAAA//////////8="/>
              </a:ext>
            </a:extLst>
          </p:cNvSpPr>
          <p:nvPr/>
        </p:nvSpPr>
        <p:spPr>
          <a:xfrm flipH="1">
            <a:off x="1048385" y="1200785"/>
            <a:ext cx="224790" cy="182245"/>
          </a:xfrm>
          <a:prstGeom prst="line">
            <a:avLst/>
          </a:prstGeom>
          <a:noFill/>
          <a:ln w="12700" cap="flat" cmpd="sng" algn="ctr">
            <a:solidFill>
              <a:schemeClr val="tx1"/>
            </a:solidFill>
            <a:prstDash val="solid"/>
            <a:headEnd type="none"/>
            <a:tailEnd type="none"/>
          </a:ln>
          <a:effectLst/>
        </p:spPr>
        <p:txBody>
          <a:bodyPr/>
          <a:lstStyle/>
          <a:p>
            <a:endParaRPr lang="en-US"/>
          </a:p>
        </p:txBody>
      </p:sp>
      <p:sp>
        <p:nvSpPr>
          <p:cNvPr id="8" name="Rectángulo3">
            <a:extLst>
              <a:ext uri="{FF2B5EF4-FFF2-40B4-BE49-F238E27FC236}">
                <a16:creationId xmlns:a16="http://schemas.microsoft.com/office/drawing/2014/main" id="{4ADFE962-52A2-6B57-06A9-582735F7A925}"/>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A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LB6ZQk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CTCgAArAYAADcXAABrCAAAEAAAACYAAAAIAAAA//////////8="/>
              </a:ext>
            </a:extLst>
          </p:cNvSpPr>
          <p:nvPr/>
        </p:nvSpPr>
        <p:spPr>
          <a:xfrm>
            <a:off x="1718945" y="1084580"/>
            <a:ext cx="2054860" cy="283845"/>
          </a:xfrm>
          <a:prstGeom prst="rect">
            <a:avLst/>
          </a:prstGeom>
          <a:no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a:solidFill>
                  <a:srgbClr val="000000"/>
                </a:solidFill>
              </a:defRPr>
            </a:pPr>
            <a:endParaRPr lang="es-es" sz="1400">
              <a:latin typeface="Open Sans" pitchFamily="1" charset="0"/>
              <a:ea typeface="Open Sans" pitchFamily="1" charset="0"/>
              <a:cs typeface="Open Sans" pitchFamily="1" charset="0"/>
            </a:endParaRPr>
          </a:p>
        </p:txBody>
      </p:sp>
      <p:sp>
        <p:nvSpPr>
          <p:cNvPr id="9" name="Rectángulo4">
            <a:extLst>
              <a:ext uri="{FF2B5EF4-FFF2-40B4-BE49-F238E27FC236}">
                <a16:creationId xmlns:a16="http://schemas.microsoft.com/office/drawing/2014/main" id="{BA400090-004F-556C-950E-990DD21414D8}"/>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HJvb2Y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AWGwAAqAQAAMgrAAAuBgAAEAAAACYAAAAIAAAA//////////8="/>
              </a:ext>
            </a:extLst>
          </p:cNvSpPr>
          <p:nvPr/>
        </p:nvSpPr>
        <p:spPr>
          <a:xfrm>
            <a:off x="4403090" y="756920"/>
            <a:ext cx="2713990" cy="247650"/>
          </a:xfrm>
          <a:prstGeom prst="rect">
            <a:avLst/>
          </a:prstGeom>
          <a:solidFill>
            <a:srgbClr val="FFFFFF"/>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sz="1000">
                <a:solidFill>
                  <a:srgbClr val="000000"/>
                </a:solidFill>
              </a:defRPr>
            </a:pPr>
            <a:r>
              <a:rPr lang="es-es">
                <a:latin typeface="Open Sans" pitchFamily="1" charset="0"/>
                <a:ea typeface="Open Sans" pitchFamily="1" charset="0"/>
                <a:cs typeface="Open Sans" pitchFamily="1" charset="0"/>
              </a:rPr>
              <a:t>Search bar for data and results panel</a:t>
            </a:r>
          </a:p>
        </p:txBody>
      </p:sp>
      <p:sp>
        <p:nvSpPr>
          <p:cNvPr id="10" name="Rectángulo5">
            <a:extLst>
              <a:ext uri="{FF2B5EF4-FFF2-40B4-BE49-F238E27FC236}">
                <a16:creationId xmlns:a16="http://schemas.microsoft.com/office/drawing/2014/main" id="{64BF7554-4AF0-22C1-36C0-41DC41108BB5}"/>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A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BoFwAArAYAAP4aAABrCAAAEAAAACYAAAAIAAAA//////////8="/>
              </a:ext>
            </a:extLst>
          </p:cNvSpPr>
          <p:nvPr/>
        </p:nvSpPr>
        <p:spPr>
          <a:xfrm>
            <a:off x="3804920" y="1084580"/>
            <a:ext cx="582930" cy="283845"/>
          </a:xfrm>
          <a:prstGeom prst="rect">
            <a:avLst/>
          </a:prstGeom>
          <a:no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a:solidFill>
                  <a:srgbClr val="000000"/>
                </a:solidFill>
              </a:defRPr>
            </a:pPr>
            <a:endParaRPr lang="es-es" sz="1400">
              <a:latin typeface="Open Sans" pitchFamily="1" charset="0"/>
              <a:ea typeface="Open Sans" pitchFamily="1" charset="0"/>
              <a:cs typeface="Open Sans" pitchFamily="1" charset="0"/>
            </a:endParaRPr>
          </a:p>
        </p:txBody>
      </p:sp>
      <p:sp>
        <p:nvSpPr>
          <p:cNvPr id="11" name="Rectángulo6">
            <a:extLst>
              <a:ext uri="{FF2B5EF4-FFF2-40B4-BE49-F238E27FC236}">
                <a16:creationId xmlns:a16="http://schemas.microsoft.com/office/drawing/2014/main" id="{014DECCD-9A4D-2CFD-38F2-DCA45EA48CC5}"/>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BDCgAAqAQAACQYAAArBgAAEAAAACYAAAAIAAAA//////////8="/>
              </a:ext>
            </a:extLst>
          </p:cNvSpPr>
          <p:nvPr/>
        </p:nvSpPr>
        <p:spPr>
          <a:xfrm>
            <a:off x="1668145" y="756920"/>
            <a:ext cx="2256155" cy="245745"/>
          </a:xfrm>
          <a:prstGeom prst="rect">
            <a:avLst/>
          </a:prstGeom>
          <a:solidFill>
            <a:srgbClr val="FFFFFF"/>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sz="1000">
                <a:solidFill>
                  <a:srgbClr val="000000"/>
                </a:solidFill>
              </a:defRPr>
            </a:pPr>
            <a:r>
              <a:rPr lang="es-es">
                <a:latin typeface="Open Sans" pitchFamily="1" charset="0"/>
                <a:ea typeface="Open Sans" pitchFamily="1" charset="0"/>
                <a:cs typeface="Open Sans" pitchFamily="1" charset="0"/>
              </a:rPr>
              <a:t>Run analyses and view results</a:t>
            </a:r>
          </a:p>
        </p:txBody>
      </p:sp>
      <p:sp>
        <p:nvSpPr>
          <p:cNvPr id="12" name="Línea2">
            <a:extLst>
              <a:ext uri="{FF2B5EF4-FFF2-40B4-BE49-F238E27FC236}">
                <a16:creationId xmlns:a16="http://schemas.microsoft.com/office/drawing/2014/main" id="{C2A43491-6B9B-D964-7967-C1844EF78A70}"/>
              </a:ext>
            </a:extLst>
          </p:cNvPr>
          <p:cNvSpPr>
            <a:extLst>
              <a:ext uri="smNativeData">
                <pr:smNativeData xmlns:pr="smNativeData" xmlns:p14="http://schemas.microsoft.com/office/powerpoint/2010/main" xmlns="" val="SMDATA_13_tOjwXhMAAAAlAAAACgAAAA0AAAAAkAAAAEgAAACQAAAAS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FbACAA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AdGQAAdwUAAAkbAACsBgAAEAAAACYAAAAIAAAA//////////8="/>
              </a:ext>
            </a:extLst>
          </p:cNvSpPr>
          <p:nvPr/>
        </p:nvSpPr>
        <p:spPr>
          <a:xfrm flipH="1">
            <a:off x="4082415" y="888365"/>
            <a:ext cx="312420" cy="196215"/>
          </a:xfrm>
          <a:prstGeom prst="line">
            <a:avLst/>
          </a:prstGeom>
          <a:noFill/>
          <a:ln w="12700" cap="flat" cmpd="sng" algn="ctr">
            <a:solidFill>
              <a:schemeClr val="tx1"/>
            </a:solidFill>
            <a:prstDash val="solid"/>
            <a:headEnd type="none"/>
            <a:tailEnd type="none"/>
          </a:ln>
          <a:effectLst/>
        </p:spPr>
        <p:txBody>
          <a:bodyPr/>
          <a:lstStyle/>
          <a:p>
            <a:endParaRPr lang="en-US"/>
          </a:p>
        </p:txBody>
      </p:sp>
      <p:sp>
        <p:nvSpPr>
          <p:cNvPr id="13" name="Rectángulo7">
            <a:extLst>
              <a:ext uri="{FF2B5EF4-FFF2-40B4-BE49-F238E27FC236}">
                <a16:creationId xmlns:a16="http://schemas.microsoft.com/office/drawing/2014/main" id="{30A28ADC-2E98-946D-2267-229B07A4FDE8}"/>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xOzK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IAHAAAMAAAAEAAAAAAAAAAAAAAAAAAAAAAAAAAeAAAAaAAAAAAAAAAAAAAAAAAAAAAAAAAAAAAAECcAABAnAAAAAAAAAAAAAAAAAAAAAAAAAAAAAAAAAAAAAAAAAAAAABQAAAAAAAAAwMD/AAAAAABkAAAAMgAAAAAAAABkAAAAAAAAAH9/fwAKAAAAHwAAAFQAAADE7MoA////AQAAAAAAAAAAAAAAAAAAAAAAAAAAAAAAAAAAAAAAAAAAf39/An9/fwD///8DzMzMAMDA/wB/f38AAAAAAAAAAAAAAAAAAAAAAAAAAAAhAAAAGAAAABQAAADYJwAATAgAAOczAAAXCgAAEAAAACYAAAAIAAAA//////////8="/>
              </a:ext>
            </a:extLst>
          </p:cNvSpPr>
          <p:nvPr/>
        </p:nvSpPr>
        <p:spPr>
          <a:xfrm>
            <a:off x="6477000" y="1348740"/>
            <a:ext cx="1960245" cy="291465"/>
          </a:xfrm>
          <a:prstGeom prst="rect">
            <a:avLst/>
          </a:prstGeom>
          <a:solidFill>
            <a:srgbClr val="C4ECCA"/>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s-es" sz="1000">
                <a:solidFill>
                  <a:srgbClr val="000000"/>
                </a:solidFill>
                <a:latin typeface="Open Sans" pitchFamily="1" charset="0"/>
                <a:ea typeface="Open Sans" pitchFamily="1" charset="0"/>
                <a:cs typeface="Open Sans" pitchFamily="1" charset="0"/>
              </a:defRPr>
            </a:pPr>
            <a:r>
              <a:t>Control panel (top bar)</a:t>
            </a:r>
          </a:p>
        </p:txBody>
      </p:sp>
    </p:spTree>
    <p:extLst>
      <p:ext uri="{BB962C8B-B14F-4D97-AF65-F5344CB8AC3E}">
        <p14:creationId xmlns:p14="http://schemas.microsoft.com/office/powerpoint/2010/main" val="42939420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0">
            <a:extLst>
              <a:ext uri="{FF2B5EF4-FFF2-40B4-BE49-F238E27FC236}">
                <a16:creationId xmlns:a16="http://schemas.microsoft.com/office/drawing/2014/main" id="{94053A27-D344-1F0B-2A47-F0C0ABA1310F}"/>
              </a:ext>
            </a:extLst>
          </p:cNvPr>
          <p:cNvSpPr/>
          <p:nvPr/>
        </p:nvSpPr>
        <p:spPr>
          <a:xfrm>
            <a:off x="3905036" y="1618059"/>
            <a:ext cx="1405365" cy="450056"/>
          </a:xfrm>
          <a:prstGeom prst="rect">
            <a:avLst/>
          </a:prstGeom>
          <a:noFill/>
          <a:ln/>
        </p:spPr>
        <p:txBody>
          <a:bodyPr wrap="square" lIns="0" tIns="0" rIns="0" bIns="0" rtlCol="0" anchor="ctr">
            <a:spAutoFit/>
          </a:bodyPr>
          <a:lstStyle/>
          <a:p>
            <a:pPr marL="0" indent="0">
              <a:buNone/>
            </a:pPr>
            <a:r>
              <a:rPr lang="en-US" sz="2363" b="1" dirty="0">
                <a:solidFill>
                  <a:srgbClr val="FF8C00"/>
                </a:solidFill>
                <a:latin typeface="Arial" pitchFamily="34" charset="0"/>
                <a:ea typeface="Arial" pitchFamily="34" charset="-122"/>
                <a:cs typeface="Arial" pitchFamily="34" charset="-120"/>
              </a:rPr>
              <a:t>Section 1</a:t>
            </a:r>
            <a:endParaRPr lang="en-US" sz="2363" dirty="0"/>
          </a:p>
        </p:txBody>
      </p:sp>
      <p:sp>
        <p:nvSpPr>
          <p:cNvPr id="4" name="Text 1">
            <a:extLst>
              <a:ext uri="{FF2B5EF4-FFF2-40B4-BE49-F238E27FC236}">
                <a16:creationId xmlns:a16="http://schemas.microsoft.com/office/drawing/2014/main" id="{E0AA74CB-B0BF-204E-FD1A-688FEC67A981}"/>
              </a:ext>
            </a:extLst>
          </p:cNvPr>
          <p:cNvSpPr/>
          <p:nvPr/>
        </p:nvSpPr>
        <p:spPr>
          <a:xfrm>
            <a:off x="1067293" y="2264536"/>
            <a:ext cx="7080852" cy="450123"/>
          </a:xfrm>
          <a:prstGeom prst="rect">
            <a:avLst/>
          </a:prstGeom>
          <a:noFill/>
          <a:ln/>
        </p:spPr>
        <p:txBody>
          <a:bodyPr wrap="square" lIns="0" tIns="0" rIns="0" bIns="0" rtlCol="0" anchor="ctr">
            <a:spAutoFit/>
          </a:bodyPr>
          <a:lstStyle/>
          <a:p>
            <a:pPr marL="0" indent="0" algn="ctr">
              <a:buNone/>
            </a:pPr>
            <a:r>
              <a:rPr lang="en-US" sz="2925" b="1" dirty="0">
                <a:solidFill>
                  <a:srgbClr val="FFFFFF"/>
                </a:solidFill>
                <a:latin typeface="Arial" pitchFamily="34" charset="0"/>
                <a:ea typeface="Arial" pitchFamily="34" charset="-122"/>
                <a:cs typeface="Arial" pitchFamily="34" charset="-120"/>
              </a:rPr>
              <a:t>How to create your data matrix</a:t>
            </a:r>
            <a:endParaRPr lang="en-US" sz="2925" dirty="0"/>
          </a:p>
        </p:txBody>
      </p:sp>
      <p:sp>
        <p:nvSpPr>
          <p:cNvPr id="6" name="Text 3">
            <a:extLst>
              <a:ext uri="{FF2B5EF4-FFF2-40B4-BE49-F238E27FC236}">
                <a16:creationId xmlns:a16="http://schemas.microsoft.com/office/drawing/2014/main" id="{22F088C1-AB94-D31E-46C6-F08A2BC165D8}"/>
              </a:ext>
            </a:extLst>
          </p:cNvPr>
          <p:cNvSpPr/>
          <p:nvPr/>
        </p:nvSpPr>
        <p:spPr>
          <a:xfrm>
            <a:off x="1747512" y="3254235"/>
            <a:ext cx="5720386" cy="242374"/>
          </a:xfrm>
          <a:prstGeom prst="rect">
            <a:avLst/>
          </a:prstGeom>
          <a:noFill/>
          <a:ln/>
        </p:spPr>
        <p:txBody>
          <a:bodyPr wrap="square" lIns="0" tIns="0" rIns="0" bIns="0" rtlCol="0" anchor="ctr">
            <a:spAutoFit/>
          </a:bodyPr>
          <a:lstStyle/>
          <a:p>
            <a:pPr marL="0" indent="0" algn="ctr">
              <a:buNone/>
            </a:pPr>
            <a:r>
              <a:rPr lang="en-US" sz="1575" dirty="0">
                <a:solidFill>
                  <a:srgbClr val="FFFFFF"/>
                </a:solidFill>
                <a:latin typeface="Arial" pitchFamily="34" charset="0"/>
                <a:ea typeface="Arial" pitchFamily="34" charset="-122"/>
                <a:cs typeface="Arial" pitchFamily="34" charset="-120"/>
              </a:rPr>
              <a:t>Join and Call vs Call and Join</a:t>
            </a:r>
            <a:endParaRPr lang="en-US" sz="1575" dirty="0"/>
          </a:p>
        </p:txBody>
      </p:sp>
    </p:spTree>
    <p:extLst>
      <p:ext uri="{BB962C8B-B14F-4D97-AF65-F5344CB8AC3E}">
        <p14:creationId xmlns:p14="http://schemas.microsoft.com/office/powerpoint/2010/main" val="15134475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8FE4D4-525B-9A9F-7840-7C99E01C120B}"/>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D0AE112C-4928-C3C1-C337-CE6EEFF11E5E}"/>
              </a:ext>
            </a:extLst>
          </p:cNvPr>
          <p:cNvSpPr>
            <a:spLocks noGrp="1"/>
          </p:cNvSpPr>
          <p:nvPr>
            <p:ph type="sldNum" sz="quarter" idx="4"/>
          </p:nvPr>
        </p:nvSpPr>
        <p:spPr/>
        <p:txBody>
          <a:bodyPr/>
          <a:lstStyle/>
          <a:p>
            <a:fld id="{38FB3DE5-0BF2-9949-8E8E-62041A1EAFCC}" type="slidenum">
              <a:rPr lang="en-US" smtClean="0"/>
              <a:pPr/>
              <a:t>30</a:t>
            </a:fld>
            <a:endParaRPr lang="en-US"/>
          </a:p>
        </p:txBody>
      </p:sp>
      <p:sp>
        <p:nvSpPr>
          <p:cNvPr id="3" name="Título 2">
            <a:extLst>
              <a:ext uri="{FF2B5EF4-FFF2-40B4-BE49-F238E27FC236}">
                <a16:creationId xmlns:a16="http://schemas.microsoft.com/office/drawing/2014/main" id="{9656CF43-0E5F-BE5B-7529-DD6F52B7D5AB}"/>
              </a:ext>
            </a:extLst>
          </p:cNvPr>
          <p:cNvSpPr>
            <a:spLocks noGrp="1"/>
          </p:cNvSpPr>
          <p:nvPr>
            <p:ph type="title"/>
          </p:nvPr>
        </p:nvSpPr>
        <p:spPr/>
        <p:txBody>
          <a:bodyPr/>
          <a:lstStyle/>
          <a:p>
            <a:r>
              <a:rPr lang="es-ES" dirty="0" err="1"/>
              <a:t>tappAS</a:t>
            </a:r>
            <a:r>
              <a:rPr lang="es-ES" dirty="0"/>
              <a:t> interface</a:t>
            </a:r>
          </a:p>
        </p:txBody>
      </p:sp>
      <p:pic>
        <p:nvPicPr>
          <p:cNvPr id="14" name="Imagen1" descr="Una captura de pantalla de una computadora&#10;&#10;Descripción generada automáticamente">
            <a:extLst>
              <a:ext uri="{FF2B5EF4-FFF2-40B4-BE49-F238E27FC236}">
                <a16:creationId xmlns:a16="http://schemas.microsoft.com/office/drawing/2014/main" id="{AA777F62-2B0F-8D16-F2D6-3892B0C6E05F}"/>
              </a:ext>
            </a:extLst>
          </p:cNvPr>
          <p:cNvPicPr>
            <a:picLocks noChangeAspect="1"/>
            <a:extLst>
              <a:ext uri="smNativeData">
                <pr:smNativeData xmlns:pr="smNativeData" xmlns:p14="http://schemas.microsoft.com/office/powerpoint/2010/main" xmlns="" val="SMDATA_15_tOjwXhMAAAAlAAAAEQAAAC0AAAAAkAAAAEgAAACQAAAASAAAAAAAAAAAAAAAAAAAAAEAAABQAAAAAAAAAAAA4D8AAAAAAADgPwAAAAAAAOA/AAAAAAAA4D8AAAAAAADgPwAAAAAAAOA/AAAAAAAA4D8AAAAAAADgPwAAAAAAAOA/AAAAAAAA4D8CAAAAjAAAAAAAAAAAAAAA9YpTDP///wgAAAAAAAAAAAAAAAAAAAAAAAAAAAAAAAAAAAAAZAAAAAEAAABAAAAAAAAAAAAAAAAAAAAAAAAAAAAAAAAAAAAAAAAAAAAAAAAAAAAAAAAAAAAAAAAAAAAAAAAAAAAAAAAAAAAAAAAAAAAAAAAAAAAAAAAAAAAAAAAAAAAAFAAAADwAAAAA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AcAAAA4AAAAAAAAAAAAAAAAAAAA////AAAAAAAAAAAAAAAAAAAAAAAAAAAAAAAAAAAAAABkAAAAZAAAAAAAAAAjAAAABAAAAGQAAAAXAAAAFAAAAAAAAAAAAAAA/38AAP9/AAAAAAAACQAAAAQAAAAAAAAADAAAABAAAAAAAAAAAAAAAAAAAAAAAAAAHgAAAGgAAAAAAAAAAAAAAAAAAAAAAAAAAAAAABAnAAAQJwAAAAAAAAAAAAAAAAAAAAAAAAAAAAAAAAAAAAAAAAAAAAAUAAAAAAAAAMDA/wAAAAAAZAAAADIAAAAAAAAAZAAAAAAAAAB/f38ACgAAAB8AAABUAAAA9YpTBf///wEAAAAAAAAAAAAAAAAAAAAAAAAAAAAAAAAAAAAAAAAAAH9/fwJ/f38A////A8zMzADAwP8Af39/AAAAAAAAAAAAAAAAAP///wAAAAAAIQAAABgAAAAUAAAAMggAAHAGAAA6LwAA1BsAABAAAAAmAAAACAAAAP//////////"/>
              </a:ext>
            </a:extLst>
          </p:cNvPicPr>
          <p:nvPr/>
        </p:nvPicPr>
        <p:blipFill>
          <a:blip r:embed="rId2"/>
          <a:stretch>
            <a:fillRect/>
          </a:stretch>
        </p:blipFill>
        <p:spPr>
          <a:xfrm>
            <a:off x="1332230" y="1046480"/>
            <a:ext cx="6344920" cy="3477260"/>
          </a:xfrm>
          <a:prstGeom prst="rect">
            <a:avLst/>
          </a:prstGeom>
          <a:noFill/>
          <a:ln>
            <a:noFill/>
          </a:ln>
          <a:effectLst/>
        </p:spPr>
      </p:pic>
      <p:sp>
        <p:nvSpPr>
          <p:cNvPr id="15" name="Rectángulo3">
            <a:extLst>
              <a:ext uri="{FF2B5EF4-FFF2-40B4-BE49-F238E27FC236}">
                <a16:creationId xmlns:a16="http://schemas.microsoft.com/office/drawing/2014/main" id="{7022081F-B4B4-2496-3509-5D14EB9CE12A}"/>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A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OwEAAA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CTCgAArAYAADcXAABrCAAAEAAAACYAAAAIAAAA//////////8="/>
              </a:ext>
            </a:extLst>
          </p:cNvSpPr>
          <p:nvPr/>
        </p:nvSpPr>
        <p:spPr>
          <a:xfrm>
            <a:off x="1718945" y="1084580"/>
            <a:ext cx="2054860" cy="283845"/>
          </a:xfrm>
          <a:prstGeom prst="rect">
            <a:avLst/>
          </a:prstGeom>
          <a:no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a:solidFill>
                  <a:srgbClr val="000000"/>
                </a:solidFill>
              </a:defRPr>
            </a:pPr>
            <a:endParaRPr lang="es-es" sz="1400">
              <a:latin typeface="Open Sans" pitchFamily="1" charset="0"/>
              <a:ea typeface="Open Sans" pitchFamily="1" charset="0"/>
              <a:cs typeface="Open Sans" pitchFamily="1" charset="0"/>
            </a:endParaRPr>
          </a:p>
        </p:txBody>
      </p:sp>
      <p:sp>
        <p:nvSpPr>
          <p:cNvPr id="16" name="Rectángulo6">
            <a:extLst>
              <a:ext uri="{FF2B5EF4-FFF2-40B4-BE49-F238E27FC236}">
                <a16:creationId xmlns:a16="http://schemas.microsoft.com/office/drawing/2014/main" id="{C7F47FB5-472E-291F-F1D7-CA7DDD195D4A}"/>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L4FAAA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BDCgAAqAQAACQYAAArBgAAEAAAACYAAAAIAAAA//////////8="/>
              </a:ext>
            </a:extLst>
          </p:cNvSpPr>
          <p:nvPr/>
        </p:nvSpPr>
        <p:spPr>
          <a:xfrm>
            <a:off x="1668145" y="756920"/>
            <a:ext cx="2256155" cy="245745"/>
          </a:xfrm>
          <a:prstGeom prst="rect">
            <a:avLst/>
          </a:prstGeom>
          <a:solidFill>
            <a:srgbClr val="FFFFFF"/>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sz="1000">
                <a:solidFill>
                  <a:srgbClr val="000000"/>
                </a:solidFill>
              </a:defRPr>
            </a:pPr>
            <a:r>
              <a:rPr lang="es-es">
                <a:latin typeface="Open Sans" pitchFamily="1" charset="0"/>
                <a:ea typeface="Open Sans" pitchFamily="1" charset="0"/>
                <a:cs typeface="Open Sans" pitchFamily="1" charset="0"/>
              </a:rPr>
              <a:t>Run analyses and view results</a:t>
            </a:r>
          </a:p>
        </p:txBody>
      </p:sp>
      <p:pic>
        <p:nvPicPr>
          <p:cNvPr id="17" name="Imagen2" descr="Captura de pantalla de un celular&#10;&#10;Descripción generada automáticamente">
            <a:extLst>
              <a:ext uri="{FF2B5EF4-FFF2-40B4-BE49-F238E27FC236}">
                <a16:creationId xmlns:a16="http://schemas.microsoft.com/office/drawing/2014/main" id="{E54A9E74-CD1C-E3BC-F97D-33FE184E1C77}"/>
              </a:ext>
            </a:extLst>
          </p:cNvPr>
          <p:cNvPicPr>
            <a:picLocks noChangeAspect="1"/>
            <a:extLst>
              <a:ext uri="smNativeData">
                <pr:smNativeData xmlns:pr="smNativeData" xmlns:p14="http://schemas.microsoft.com/office/powerpoint/2010/main" xmlns="" val="SMDATA_15_tOjwXhMAAAAlAAAAEQAAAC0AAAAAkAAAAEgAAACQAAAASAAAAAAAAAAAAAAAAAAAAAEAAABQAAAAAAAAAAAA4D8AAAAAAADgPwAAAAAAAOA/AAAAAAAA4D8AAAAAAADgPwAAAAAAAOA/AAAAAAAA4D8AAAAAAADgPwAAAAAAAOA/AAAAAAAA4D8CAAAAjAAAAAAAAAAAAAAA9YpTDP///wgAAAAAAAAAAAAAAAAAAAAAAAAAAAAAAAAAAAAAZAAAAAEAAABAAAAAAAAAAAAAAAAAAAAAAAAAAAAAAAAAAAAAAAAAAAAAAAAAAAAAAAAAAAAAAAAAAAAAAAAAAAAAAAAAAAAAAAAAAAAAAAAAAAAAAAAAAAAAAAAAAAAAFAAAADwAAAAAAAAAAAAAAH9/fwkUAAAAAQAAABQAAAAUAAAAFAAAAAEAAAAAAAAAZAAAAGQAAAAAAAAAZAAAAGQAAAAVAAAAYAAAAAAAAAAAAAAADwAAACADAAAAAAAAAAAAAAEAAACgMgAAVgcAAKr4//8BAAAAf39/AAEAAABkAAAAAAAAABQAAABAHwAAAAAAACYAAAAAAAAAwOD//wAAAAAmAAAAZAAAABYAAABMAAAAAQAAAAAAAAACAAAAAAAAAAEAAAAAAAAAPAAAANb///8qAAAAZAAAAGQAAAAAAAAAy8vLADwAAADW////KgAAAGQAAABkAAAAAAAAAAcAAAA4AAAAAAAAAAAAAAAAAAAA////AAAAAAAAAAAAAAAAAAAAAAAAAAAAAAAAAAAAAABkAAAAZAAAAAAAAAAjAAAABAAAAGQAAAAXAAAAFAAAAAAAAAAAAAAA/38AAP9/AAAAAAAACQAAAAQAAAAAAAAADAAAABAAAAAAAAAAAAAAAAAAAAAAAAAAHgAAAGgAAAAAAAAAAAAAAAAAAAAAAAAAAAAAABAnAAAQJwAAAAAAAAAAAAAAAAAAAAAAAAAAAAAAAAAAAAAAAAAAAABQAAAAAAAAAMDA/wAAAAAAAAAAAAAAAAAAAAAAZAAAAAAAAAB/f38ACgAAAB8AAABUAAAA9YpTBf///wEAAAAAAAAAAAAAAAAAAAAAAAAAAAAAAAAAAAAAAAAAAH9/fwJ/f38AAAAAAMvLywDAwP8Af39/AAAAAAAAAAAAAAAAAP///wAAAAAAIQAAABgAAAAUAAAADh4AADsHAABBMAAAuhwAABAAAAAmAAAACAAAAP//////////"/>
              </a:ext>
            </a:extLst>
          </p:cNvPicPr>
          <p:nvPr/>
        </p:nvPicPr>
        <p:blipFill>
          <a:blip r:embed="rId3"/>
          <a:stretch>
            <a:fillRect/>
          </a:stretch>
        </p:blipFill>
        <p:spPr>
          <a:xfrm>
            <a:off x="4885690" y="1175385"/>
            <a:ext cx="2958465" cy="3494405"/>
          </a:xfrm>
          <a:prstGeom prst="rect">
            <a:avLst/>
          </a:prstGeom>
          <a:noFill/>
          <a:ln>
            <a:noFill/>
          </a:ln>
          <a:effectLst>
            <a:outerShdw blurRad="50800" dist="37717" dir="8100000" algn="tr">
              <a:srgbClr val="000000">
                <a:alpha val="40000"/>
              </a:srgbClr>
            </a:outerShdw>
          </a:effectLst>
        </p:spPr>
      </p:pic>
      <p:sp>
        <p:nvSpPr>
          <p:cNvPr id="18" name="Rectángulo1">
            <a:extLst>
              <a:ext uri="{FF2B5EF4-FFF2-40B4-BE49-F238E27FC236}">
                <a16:creationId xmlns:a16="http://schemas.microsoft.com/office/drawing/2014/main" id="{6F888EA3-7F33-A66B-D31D-7E37B91789AE}"/>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HYCAAA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CaKgAAOA8AAIk1AAD2EgAAEAAAACYAAAAIAAAA//////////8="/>
              </a:ext>
            </a:extLst>
          </p:cNvSpPr>
          <p:nvPr/>
        </p:nvSpPr>
        <p:spPr>
          <a:xfrm>
            <a:off x="6925310" y="2473960"/>
            <a:ext cx="1777365" cy="608330"/>
          </a:xfrm>
          <a:prstGeom prst="rect">
            <a:avLst/>
          </a:prstGeom>
          <a:solidFill>
            <a:srgbClr val="FFFFFF"/>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s-es" sz="1000">
                <a:solidFill>
                  <a:srgbClr val="000000"/>
                </a:solidFill>
                <a:latin typeface="Open Sans" pitchFamily="1" charset="0"/>
                <a:ea typeface="Open Sans" pitchFamily="1" charset="0"/>
                <a:cs typeface="Open Sans" pitchFamily="1" charset="0"/>
              </a:defRPr>
            </a:pPr>
            <a:r>
              <a:t>Analysis pre-run window to select parameters</a:t>
            </a:r>
          </a:p>
        </p:txBody>
      </p:sp>
      <p:sp>
        <p:nvSpPr>
          <p:cNvPr id="19" name="Rectángulo2">
            <a:extLst>
              <a:ext uri="{FF2B5EF4-FFF2-40B4-BE49-F238E27FC236}">
                <a16:creationId xmlns:a16="http://schemas.microsoft.com/office/drawing/2014/main" id="{97B11C9E-DEA2-C139-B72A-C52C696B1E6F}"/>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HlsZT4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CUGwAAuhgAALIlAADhGgAAEAAAACYAAAAIAAAA//////////8="/>
              </a:ext>
            </a:extLst>
          </p:cNvSpPr>
          <p:nvPr/>
        </p:nvSpPr>
        <p:spPr>
          <a:xfrm>
            <a:off x="4483100" y="4019550"/>
            <a:ext cx="1644650" cy="349885"/>
          </a:xfrm>
          <a:prstGeom prst="rect">
            <a:avLst/>
          </a:prstGeom>
          <a:solidFill>
            <a:srgbClr val="FFFFFF"/>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s-es" sz="1000">
                <a:solidFill>
                  <a:srgbClr val="000000"/>
                </a:solidFill>
                <a:latin typeface="Open Sans" pitchFamily="1" charset="0"/>
                <a:ea typeface="Open Sans" pitchFamily="1" charset="0"/>
                <a:cs typeface="Open Sans" pitchFamily="1" charset="0"/>
              </a:defRPr>
            </a:pPr>
            <a:r>
              <a:t>Analysis info and help (built-in documentation)</a:t>
            </a:r>
          </a:p>
        </p:txBody>
      </p:sp>
      <p:sp>
        <p:nvSpPr>
          <p:cNvPr id="20" name="Elipse1">
            <a:extLst>
              <a:ext uri="{FF2B5EF4-FFF2-40B4-BE49-F238E27FC236}">
                <a16:creationId xmlns:a16="http://schemas.microsoft.com/office/drawing/2014/main" id="{4006FD29-6FBB-3CE4-ED2B-82E5CF84FC9A}"/>
              </a:ext>
            </a:extLst>
          </p:cNvPr>
          <p:cNvSpPr>
            <a:extLst>
              <a:ext uri="smNativeData">
                <pr:smNativeData xmlns:pr="smNativeData" xmlns:p14="http://schemas.microsoft.com/office/powerpoint/2010/main" xmlns="" val="SMDATA_13_tOjwXhMAAAAlAAAAZgAAAA0AAAAAkAAAAEgAAACQAAAASAAAAAAAAAABAAAAAAAAAAEAAABQAAAAAAAAAAAA8D8AAAAAAADwPwAAAAAAAOA/AAAAAAAA4D8AAAAAAADgPwAAAAAAAOA/AAAAAAAA4D8AAAAAAADgPwAAAAAAAOA/AAAAAAAA4D8CAAAAjAAAAAEAAAAAAAAAwFFOAP///wgAAAAAAAAAAAAAAAAAAAAAAAAAAAAAAAAAAAAAZAAAAAEAAABAAAAAAAAAAAAAAAAAAAAAAAAAAAAAAAAAAAAAAAAAAAAAAAAAAAAAAAAAAAAAAAAAAAAAAAAAAAAAAAAAAAAAAAAAAAAAAAAAAAAAAAAAAAAAAAAAAAAAFAAAADwAAAABAAAAAAAAAFBQRgs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HlsZT4MAAAAEAAAAAAAAAAAAAAAAAAAAAAAAAAeAAAAaAAAAAAAAAAAAAAAAAAAAAAAAAAAAAAAECcAABAnAAAAAAAAAAAAAAAAAAAAAAAAAAAAAAAAAAAAAAAAAAAAABQAAAAAAAAAwMD/AAAAAABkAAAAMgAAAAAAAABkAAAAAAAAAH9/fwAKAAAAHwAAAFQAAADAUU4A////AQAAAAAAAAAAAAAAAAAAAAAAAAAAAAAAAAAAAAAAAAAAUFBGBH9/fwD///8DzMzMAMDA/wB/f38AAAAAAAAAAAAAAAAAAAAAAAAAAAAhAAAAGAAAABQAAADtHQAAihsAAJceAAA0HAAAEAAAACYAAAAIAAAA//////////8="/>
              </a:ext>
            </a:extLst>
          </p:cNvSpPr>
          <p:nvPr/>
        </p:nvSpPr>
        <p:spPr>
          <a:xfrm>
            <a:off x="4864735" y="4476750"/>
            <a:ext cx="107950" cy="107950"/>
          </a:xfrm>
          <a:prstGeom prst="ellipse">
            <a:avLst/>
          </a:prstGeom>
          <a:solidFill>
            <a:srgbClr val="C0514E"/>
          </a:solidFill>
          <a:ln w="12700" cap="flat" cmpd="sng" algn="ctr">
            <a:solidFill>
              <a:schemeClr val="tx2"/>
            </a:solidFill>
            <a:prstDash val="solid"/>
            <a:headEnd type="none"/>
            <a:tailEnd type="none"/>
          </a:ln>
          <a:effectLst/>
        </p:spPr>
        <p:txBody>
          <a:bodyPr vert="horz" wrap="square" lIns="91440" tIns="45720" rIns="91440" bIns="45720" numCol="1" spcCol="215900" anchor="ctr"/>
          <a:lstStyle/>
          <a:p>
            <a:pPr algn="ctr">
              <a:defRPr lang="en-us">
                <a:solidFill>
                  <a:srgbClr val="FFFFFF"/>
                </a:solidFill>
              </a:defRPr>
            </a:pPr>
            <a:endParaRPr lang="es-es"/>
          </a:p>
        </p:txBody>
      </p:sp>
      <p:sp>
        <p:nvSpPr>
          <p:cNvPr id="21" name="Rectángulo4">
            <a:extLst>
              <a:ext uri="{FF2B5EF4-FFF2-40B4-BE49-F238E27FC236}">
                <a16:creationId xmlns:a16="http://schemas.microsoft.com/office/drawing/2014/main" id="{173EF2CE-E8E3-C4E6-CED3-DA0D3C1237B8}"/>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xOzK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HlsZT4MAAAAEAAAAAAAAAAAAAAAAAAAAAAAAAAeAAAAaAAAAAAAAAAAAAAAAAAAAAAAAAAAAAAAECcAABAnAAAAAAAAAAAAAAAAAAAAAAAAAAAAAAAAAAAAAAAAAAAAABQAAAAAAAAAwMD/AAAAAABkAAAAMgAAAAAAAABkAAAAAAAAAH9/fwAKAAAAHwAAAFQAAADE7MoA////AQAAAAAAAAAAAAAAAAAAAAAAAAAAAAAAAAAAAAAAAAAAf39/An9/fwD///8DzMzMAMDA/wB/f38AAAAAAAAAAAAAAAAAAAAAAAAAAAAhAAAAGAAAABQAAADoIAAAXAQAAPcsAAAnBgAAEAAAACYAAAAIAAAA//////////8="/>
              </a:ext>
            </a:extLst>
          </p:cNvSpPr>
          <p:nvPr/>
        </p:nvSpPr>
        <p:spPr>
          <a:xfrm>
            <a:off x="5349240" y="708660"/>
            <a:ext cx="1960245" cy="291465"/>
          </a:xfrm>
          <a:prstGeom prst="rect">
            <a:avLst/>
          </a:prstGeom>
          <a:solidFill>
            <a:srgbClr val="C4ECCA"/>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s-es" sz="1000">
                <a:solidFill>
                  <a:srgbClr val="000000"/>
                </a:solidFill>
                <a:latin typeface="Open Sans" pitchFamily="1" charset="0"/>
                <a:ea typeface="Open Sans" pitchFamily="1" charset="0"/>
                <a:cs typeface="Open Sans" pitchFamily="1" charset="0"/>
              </a:defRPr>
            </a:pPr>
            <a:r>
              <a:t>Control panel (top bar)</a:t>
            </a:r>
          </a:p>
        </p:txBody>
      </p:sp>
    </p:spTree>
    <p:extLst>
      <p:ext uri="{BB962C8B-B14F-4D97-AF65-F5344CB8AC3E}">
        <p14:creationId xmlns:p14="http://schemas.microsoft.com/office/powerpoint/2010/main" val="418434276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56AF360-FCA3-89C2-4E4E-57AB65CFE2F1}"/>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9584EAC3-E949-B8B0-D42F-97BA3F5A0343}"/>
              </a:ext>
            </a:extLst>
          </p:cNvPr>
          <p:cNvSpPr>
            <a:spLocks noGrp="1"/>
          </p:cNvSpPr>
          <p:nvPr>
            <p:ph type="sldNum" sz="quarter" idx="4"/>
          </p:nvPr>
        </p:nvSpPr>
        <p:spPr/>
        <p:txBody>
          <a:bodyPr/>
          <a:lstStyle/>
          <a:p>
            <a:fld id="{38FB3DE5-0BF2-9949-8E8E-62041A1EAFCC}" type="slidenum">
              <a:rPr lang="en-US" smtClean="0"/>
              <a:pPr/>
              <a:t>31</a:t>
            </a:fld>
            <a:endParaRPr lang="en-US"/>
          </a:p>
        </p:txBody>
      </p:sp>
      <p:sp>
        <p:nvSpPr>
          <p:cNvPr id="3" name="Título 2">
            <a:extLst>
              <a:ext uri="{FF2B5EF4-FFF2-40B4-BE49-F238E27FC236}">
                <a16:creationId xmlns:a16="http://schemas.microsoft.com/office/drawing/2014/main" id="{5C20457A-E81E-86BA-EE1E-388B92F0E61C}"/>
              </a:ext>
            </a:extLst>
          </p:cNvPr>
          <p:cNvSpPr>
            <a:spLocks noGrp="1"/>
          </p:cNvSpPr>
          <p:nvPr>
            <p:ph type="title"/>
          </p:nvPr>
        </p:nvSpPr>
        <p:spPr/>
        <p:txBody>
          <a:bodyPr/>
          <a:lstStyle/>
          <a:p>
            <a:r>
              <a:rPr lang="es-ES" dirty="0" err="1"/>
              <a:t>tappAS</a:t>
            </a:r>
            <a:r>
              <a:rPr lang="es-ES" dirty="0"/>
              <a:t> interface</a:t>
            </a:r>
          </a:p>
        </p:txBody>
      </p:sp>
      <p:pic>
        <p:nvPicPr>
          <p:cNvPr id="4" name="Imagen1" descr="Una captura de pantalla de una computadora&#10;&#10;Descripción generada automáticamente">
            <a:extLst>
              <a:ext uri="{FF2B5EF4-FFF2-40B4-BE49-F238E27FC236}">
                <a16:creationId xmlns:a16="http://schemas.microsoft.com/office/drawing/2014/main" id="{F72C2578-CAD3-0EB7-4B56-1DE78EC221E3}"/>
              </a:ext>
            </a:extLst>
          </p:cNvPr>
          <p:cNvPicPr>
            <a:picLocks noChangeAspect="1"/>
            <a:extLst>
              <a:ext uri="smNativeData">
                <pr:smNativeData xmlns:pr="smNativeData" xmlns:p14="http://schemas.microsoft.com/office/powerpoint/2010/main" xmlns="" val="SMDATA_15_tOjwXhMAAAAlAAAAEQAAAC0AAAAAkAAAAEgAAACQAAAASAAAAAAAAAAAAAAAAAAAAAEAAABQAAAAAAAAAAAA4D8AAAAAAADgPwAAAAAAAOA/AAAAAAAA4D8AAAAAAADgPwAAAAAAAOA/AAAAAAAA4D8AAAAAAADgPwAAAAAAAOA/AAAAAAAA4D8CAAAAjAAAAAAAAAAAAAAA9YpTDP///wgAAAAAAAAAAAAAAAAAAAAAAAAAAAAAAAAAAAAAZAAAAAEAAABAAAAAAAAAAAAAAAAAAAAAAAAAAAAAAAAAAAAAAAAAAAAAAAAAAAAAAAAAAAAAAAAAAAAAAAAAAAAAAAAAAAAAAAAAAAAAAAAAAAAAAAAAAAAAAAAAAAAAFAAAADwAAAAA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AcAAAA4AAAAAAAAAAAAAAAAAAAA////AAAAAAAAAAAAAAAAAAAAAAAAAAAAAAAAAAAAAABkAAAAZAAAAAAAAAAjAAAABAAAAGQAAAAXAAAAFAAAAAAAAAAAAAAA/38AAP9/AAAAAAAACQAAAAQAAAAAAAAADAAAABAAAAAAAAAAAAAAAAAAAAAAAAAAHgAAAGgAAAAAAAAAAAAAAAAAAAAAAAAAAAAAABAnAAAQJwAAAAAAAAAAAAAAAAAAAAAAAAAAAAAAAAAAAAAAAAAAAAAUAAAAAAAAAMDA/wAAAAAAZAAAADIAAAAAAAAAZAAAAAAAAAB/f38ACgAAAB8AAABUAAAA9YpTBf///wEAAAAAAAAAAAAAAAAAAAAAAAAAAAAAAAAAAAAAAAAAAH9/fwJ/f38A////A8zMzADAwP8Af39/AAAAAAAAAAAAAAAAAP///wAAAAAAIQAAABgAAAAUAAAAMggAAHAGAAA6LwAA1BsAABAAAAAmAAAACAAAAP//////////"/>
              </a:ext>
            </a:extLst>
          </p:cNvPicPr>
          <p:nvPr/>
        </p:nvPicPr>
        <p:blipFill>
          <a:blip r:embed="rId2"/>
          <a:stretch>
            <a:fillRect/>
          </a:stretch>
        </p:blipFill>
        <p:spPr>
          <a:xfrm>
            <a:off x="1332230" y="1046480"/>
            <a:ext cx="6344920" cy="3477260"/>
          </a:xfrm>
          <a:prstGeom prst="rect">
            <a:avLst/>
          </a:prstGeom>
          <a:noFill/>
          <a:ln>
            <a:noFill/>
          </a:ln>
          <a:effectLst/>
        </p:spPr>
      </p:pic>
      <p:sp>
        <p:nvSpPr>
          <p:cNvPr id="5" name="Rectángulo1">
            <a:extLst>
              <a:ext uri="{FF2B5EF4-FFF2-40B4-BE49-F238E27FC236}">
                <a16:creationId xmlns:a16="http://schemas.microsoft.com/office/drawing/2014/main" id="{FB3239CE-5615-C2A1-1AB3-72E73460E880}"/>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BlQnuQ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CYFgAAswQAAGcmAABYBgAAEAAAACYAAAAIAAAA//////////8="/>
              </a:ext>
            </a:extLst>
          </p:cNvSpPr>
          <p:nvPr/>
        </p:nvSpPr>
        <p:spPr>
          <a:xfrm>
            <a:off x="3672840" y="763905"/>
            <a:ext cx="2569845" cy="267335"/>
          </a:xfrm>
          <a:prstGeom prst="rect">
            <a:avLst/>
          </a:prstGeom>
          <a:solidFill>
            <a:srgbClr val="FFFFFF"/>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sz="1000">
                <a:solidFill>
                  <a:srgbClr val="000000"/>
                </a:solidFill>
              </a:defRPr>
            </a:pPr>
            <a:r>
              <a:rPr lang="es-es">
                <a:latin typeface="Open Sans" pitchFamily="1" charset="0"/>
                <a:ea typeface="Open Sans" pitchFamily="1" charset="0"/>
                <a:cs typeface="Open Sans" pitchFamily="1" charset="0"/>
              </a:rPr>
              <a:t>Result subtabs for multiple analyses</a:t>
            </a:r>
          </a:p>
        </p:txBody>
      </p:sp>
      <p:sp>
        <p:nvSpPr>
          <p:cNvPr id="6" name="Rectángulo2">
            <a:extLst>
              <a:ext uri="{FF2B5EF4-FFF2-40B4-BE49-F238E27FC236}">
                <a16:creationId xmlns:a16="http://schemas.microsoft.com/office/drawing/2014/main" id="{73BE31CB-8C09-F56A-2DD2-79B6411D8728}"/>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A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AAAAAAAAAAAAxp367wCyj8eAAAAaAAAAAAAAAAAAAAAAAAAAAAAAAAAAAAAECcAABAnAAAAAAAAAAAAAAAAAAAAAAAAAAAAAAAAAAAAAAAAAAAAABQAAAAAAAAAwMD/AAAAAABkAAAAMgAAAAAAAABkAAAAAAAAAH9/fwAKAAAAHwAAAFQAAAD///8A////AQAAAAAAAAAAAAAAAAAAAAAAAAAAAAAAAAAAAAAAAAAAf39/An9/fwD///8DzMzMAMDA/wB/f38AAAAAAAAAAAAAAAAAAAAAAAAAAAAhAAAAGAAAABQAAABDCAAA9AgAABkcAADlCQAAEAAAACYAAAAIAAAA//////////8="/>
              </a:ext>
            </a:extLst>
          </p:cNvSpPr>
          <p:nvPr/>
        </p:nvSpPr>
        <p:spPr>
          <a:xfrm>
            <a:off x="1343025" y="1455420"/>
            <a:ext cx="3224530" cy="153035"/>
          </a:xfrm>
          <a:prstGeom prst="rect">
            <a:avLst/>
          </a:prstGeom>
          <a:no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a:solidFill>
                  <a:srgbClr val="000000"/>
                </a:solidFill>
              </a:defRPr>
            </a:pPr>
            <a:endParaRPr lang="es-es" sz="1400">
              <a:latin typeface="Open Sans" pitchFamily="1" charset="0"/>
              <a:ea typeface="Open Sans" pitchFamily="1" charset="0"/>
              <a:cs typeface="Open Sans" pitchFamily="1" charset="0"/>
            </a:endParaRPr>
          </a:p>
        </p:txBody>
      </p:sp>
      <p:cxnSp>
        <p:nvCxnSpPr>
          <p:cNvPr id="7" name="Conector1">
            <a:extLst>
              <a:ext uri="{FF2B5EF4-FFF2-40B4-BE49-F238E27FC236}">
                <a16:creationId xmlns:a16="http://schemas.microsoft.com/office/drawing/2014/main" id="{9859FE80-9270-00BC-2888-543338BFA425}"/>
              </a:ext>
            </a:extLst>
          </p:cNvPr>
          <p:cNvCxnSpPr>
            <a:extLst>
              <a:ext uri="smNativeData">
                <pr:smNativeData xmlns:pr="smNativeData" xmlns:p14="http://schemas.microsoft.com/office/powerpoint/2010/main" xmlns="" val="SMDATA_13_tOjwXhMAAAAlAAAADQAAAA0AAAAAkAAAAEgAAACQAAAASAAAAAAAAAAAAAAAAAAAAAEAAABQAAAAAAAAAAAA8L8AAAAAAAAAAAAAAAAAAPA/AAAAAAAA4D8AAAAAAADgPwAAAAAAAOA/AAAAAAAA4D8AAAAAAADgPwAAAAAAAOA/AAAAAAAA4D8CAAAAjAAAAAAAAAAAAAAA////AP///wgAAAAAAAAAAAAAAAAAAAAAAAAAAAAAAAAAAAAAeAAAAAEAAABAAAAAAAAAAAAAAABaAAAAAAAAAAAAAAAAAAAAAAAAAAAAAAAAAAAAAAAAAAAAAAAAAAAAAAAAAAAAAAAAAAAAAAAAAAAAAAAAAAAAAAAAAAAAAAAAAAAAFAAAADwAAAABAAAAAAAAAFBQRgsUAAAAAQAAABQAAAAUAAAAFAAAAAEAAAAAAAAAZAAAAGQAAAAC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OgBAAAMAAAAEAAAAAAAAAAAAAAAAAAAAAAAAAAeAAAAaAAAAAAAAAAAAAAAAAAAAAAAAAAAAAAAECcAABAnAAAAAAAAAAAAAAAAAAAAAAAAAAAAAAAAAAAAAAAAAAAAABQAAAAAAAAAwMD/AAAAAABkAAAAMgAAAAAAAABkAAAAAAAAAH9/fwAKAAAAHwAAAFQAAAD///8A////AQAAAAAAAAAAAAAAAAAAAAAAAAAAAAAAAAAAAAAAAAAAUFBGBH9/fwD///8DzMzMAMDA/wB/f38AAAAAAAAAAAAAAAAAAAAAAAAAAAAhAAAAGAAAABQAAAAZHAAAWAYAAIAeAABtCQAAEAAAACYAAAAIAAAA//////////8="/>
              </a:ext>
            </a:extLst>
          </p:cNvCxnSpPr>
          <p:nvPr/>
        </p:nvCxnSpPr>
        <p:spPr>
          <a:xfrm rot="5400000">
            <a:off x="4512310" y="1086485"/>
            <a:ext cx="501015" cy="390525"/>
          </a:xfrm>
          <a:prstGeom prst="straightConnector1">
            <a:avLst/>
          </a:prstGeom>
          <a:noFill/>
          <a:ln w="12700" cap="flat" cmpd="sng" algn="ctr">
            <a:solidFill>
              <a:schemeClr val="tx2"/>
            </a:solidFill>
            <a:prstDash val="solid"/>
            <a:headEnd type="none"/>
            <a:tailEnd type="triangle" w="med" len="med"/>
          </a:ln>
          <a:effectLst/>
        </p:spPr>
      </p:cxnSp>
      <p:sp>
        <p:nvSpPr>
          <p:cNvPr id="8" name="Rectángulo4">
            <a:extLst>
              <a:ext uri="{FF2B5EF4-FFF2-40B4-BE49-F238E27FC236}">
                <a16:creationId xmlns:a16="http://schemas.microsoft.com/office/drawing/2014/main" id="{0B165B89-C263-9BD4-EE7A-EDB6CAEFEE63}"/>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xOzK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G8AIAAMAAAAEAAAAAAAAAAAAAAAAAAAAAAAAAAeAAAAaAAAAAAAAAAAAAAAAAAAAAAAAAAAAAAAECcAABAnAAAAAAAAAAAAAAAAAAAAAAAAAAAAAAAAAAAAAAAAAAAAABQAAAAAAAAAwMD/AAAAAABkAAAAMgAAAAAAAABkAAAAAAAAAH9/fwAKAAAAHwAAAFQAAADE7MoA////AQAAAAAAAAAAAAAAAAAAAAAAAAAAAAAAAAAAAAAAAAAAf39/An9/fwD///8DzMzMAMDA/wB/f38AAAAAAAAAAAAAAAAAAAAAAAAAAAAhAAAAGAAAABQAAACVMAAA0gkAAK43AACmDQAAEAAAACYAAAAIAAAA//////////8="/>
              </a:ext>
            </a:extLst>
          </p:cNvSpPr>
          <p:nvPr/>
        </p:nvSpPr>
        <p:spPr>
          <a:xfrm>
            <a:off x="7897495" y="1596390"/>
            <a:ext cx="1153795" cy="622300"/>
          </a:xfrm>
          <a:prstGeom prst="rect">
            <a:avLst/>
          </a:prstGeom>
          <a:solidFill>
            <a:srgbClr val="C4ECCA"/>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sz="1000">
                <a:solidFill>
                  <a:srgbClr val="000000"/>
                </a:solidFill>
              </a:defRPr>
            </a:pPr>
            <a:r>
              <a:rPr lang="es-es">
                <a:latin typeface="Open Sans" pitchFamily="1" charset="0"/>
                <a:ea typeface="Open Sans" pitchFamily="1" charset="0"/>
                <a:cs typeface="Open Sans" pitchFamily="1" charset="0"/>
              </a:rPr>
              <a:t>Data and result tables panel</a:t>
            </a:r>
          </a:p>
        </p:txBody>
      </p:sp>
      <p:sp>
        <p:nvSpPr>
          <p:cNvPr id="9" name="Rectángulo5">
            <a:extLst>
              <a:ext uri="{FF2B5EF4-FFF2-40B4-BE49-F238E27FC236}">
                <a16:creationId xmlns:a16="http://schemas.microsoft.com/office/drawing/2014/main" id="{FDBD946F-EE9F-EEC2-90B6-A1B095C88CDB}"/>
              </a:ext>
            </a:extLst>
          </p:cNvPr>
          <p:cNvSpPr>
            <a:extLst>
              <a:ext uri="smNativeData">
                <pr:smNativeData xmlns:pr="smNativeData" xmlns:p14="http://schemas.microsoft.com/office/powerpoint/2010/main" xmlns="" val="SMDATA_13_tOjwXhMAAAAlAAAAZAAAAA0AAAAAkAAAAEgAAACQAAAAS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IABAAAMAAAAEAAAAAAAAAAAAAAAAAAAAAAAAAAeAAAAaAAAAAAAAAAAAAAAAAAAAAAAAAAAAAAAECcAABAnAAAAAAAAAAAAAAAAAAAAAAAAAAAAAAAAAAAAAAAAAAAAABQAAAAAAAAAwMD/AAAAAABkAAAAMgAAAAAAAABkAAAAAAAAAH9/fwAKAAAAHwAAAFQAAAD///8A////AQAAAAAAAAAAAAAAAAAAAAAAAAAAAAAAAAAAAAAAAAAAAAAAAH9/fwD///8DzMzMAMDA/wB/f38AAAAAAAAAAAAAAAAAAAAAAAAAAAAhAAAAGAAAABQAAACVMAAA4A0AAJA3AABOFAAAEAAAACYAAAAIAAAA//////////8="/>
              </a:ext>
            </a:extLst>
          </p:cNvSpPr>
          <p:nvPr/>
        </p:nvSpPr>
        <p:spPr>
          <a:xfrm>
            <a:off x="7897495" y="2255520"/>
            <a:ext cx="1134745" cy="1045210"/>
          </a:xfrm>
          <a:prstGeom prst="rect">
            <a:avLst/>
          </a:prstGeom>
          <a:noFill/>
          <a:ln>
            <a:noFill/>
          </a:ln>
          <a:effectLst/>
        </p:spPr>
        <p:txBody>
          <a:bodyPr vert="horz" wrap="square" lIns="91440" tIns="45720" rIns="91440" bIns="45720" numCol="1" spcCol="215900" anchor="t"/>
          <a:lstStyle/>
          <a:p>
            <a:pPr>
              <a:defRPr lang="en-us" sz="800">
                <a:solidFill>
                  <a:schemeClr val="tx2"/>
                </a:solidFill>
              </a:defRPr>
            </a:pPr>
            <a:r>
              <a:rPr lang="es-es">
                <a:latin typeface="Open Sans Light" pitchFamily="1" charset="0"/>
                <a:ea typeface="Open Sans Light" pitchFamily="1" charset="0"/>
                <a:cs typeface="Open Sans Light" pitchFamily="1" charset="0"/>
              </a:rPr>
              <a:t>Contains expression matrices for genes, transcripts and CDS, analysis result tables and result summary tables for up to 3 projects simultaneously.</a:t>
            </a:r>
          </a:p>
        </p:txBody>
      </p:sp>
      <p:sp>
        <p:nvSpPr>
          <p:cNvPr id="10" name="Rectángulo6">
            <a:extLst>
              <a:ext uri="{FF2B5EF4-FFF2-40B4-BE49-F238E27FC236}">
                <a16:creationId xmlns:a16="http://schemas.microsoft.com/office/drawing/2014/main" id="{005030A2-22A5-0E3D-E912-DC2E80C2EAE6}"/>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BpHAAATwwAABUmAAD0DQAAEAAAACYAAAAIAAAA//////////8="/>
              </a:ext>
            </a:extLst>
          </p:cNvSpPr>
          <p:nvPr/>
        </p:nvSpPr>
        <p:spPr>
          <a:xfrm>
            <a:off x="4618355" y="2000885"/>
            <a:ext cx="1572260" cy="267335"/>
          </a:xfrm>
          <a:prstGeom prst="rect">
            <a:avLst/>
          </a:prstGeom>
          <a:solidFill>
            <a:srgbClr val="FFFFFF"/>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s-es" sz="1000">
                <a:solidFill>
                  <a:srgbClr val="000000"/>
                </a:solidFill>
                <a:latin typeface="Open Sans" pitchFamily="1" charset="0"/>
                <a:ea typeface="Open Sans" pitchFamily="1" charset="0"/>
                <a:cs typeface="Open Sans" pitchFamily="1" charset="0"/>
              </a:defRPr>
            </a:pPr>
            <a:r>
              <a:t>Analysis result table</a:t>
            </a:r>
          </a:p>
        </p:txBody>
      </p:sp>
      <p:sp>
        <p:nvSpPr>
          <p:cNvPr id="11" name="Rectángulo3">
            <a:extLst>
              <a:ext uri="{FF2B5EF4-FFF2-40B4-BE49-F238E27FC236}">
                <a16:creationId xmlns:a16="http://schemas.microsoft.com/office/drawing/2014/main" id="{33970310-0729-34F5-560F-0105CA029859}"/>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HlsZT4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BTAQAAJAcAAEwHAAB6CgAAEAAAACYAAAAIAAAA//////////8="/>
              </a:ext>
            </a:extLst>
          </p:cNvSpPr>
          <p:nvPr/>
        </p:nvSpPr>
        <p:spPr>
          <a:xfrm>
            <a:off x="215265" y="1160780"/>
            <a:ext cx="970915" cy="542290"/>
          </a:xfrm>
          <a:prstGeom prst="rect">
            <a:avLst/>
          </a:prstGeom>
          <a:solidFill>
            <a:srgbClr val="FFFFFF"/>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sz="1000">
                <a:solidFill>
                  <a:srgbClr val="000000"/>
                </a:solidFill>
              </a:defRPr>
            </a:pPr>
            <a:r>
              <a:rPr lang="es-es">
                <a:latin typeface="Open Sans" pitchFamily="1" charset="0"/>
                <a:ea typeface="Open Sans" pitchFamily="1" charset="0"/>
                <a:cs typeface="Open Sans" pitchFamily="1" charset="0"/>
              </a:rPr>
              <a:t>Multi-option side bar</a:t>
            </a:r>
          </a:p>
        </p:txBody>
      </p:sp>
      <p:sp>
        <p:nvSpPr>
          <p:cNvPr id="12" name="Rectángulo7">
            <a:extLst>
              <a:ext uri="{FF2B5EF4-FFF2-40B4-BE49-F238E27FC236}">
                <a16:creationId xmlns:a16="http://schemas.microsoft.com/office/drawing/2014/main" id="{9CF1A926-5160-56DC-F445-45D2BB26C776}"/>
              </a:ext>
            </a:extLst>
          </p:cNvPr>
          <p:cNvSpPr>
            <a:extLst>
              <a:ext uri="smNativeData">
                <pr:smNativeData xmlns:pr="smNativeData" xmlns:p14="http://schemas.microsoft.com/office/powerpoint/2010/main" xmlns="" val="SMDATA_13_tOjwXhMAAAAlAAAAZAAAAE0AAAAAkAAAAEgAAACQAAAAS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HcAAAAMAAAAEAAAAAAAAAAAAAAAAAAAAAAAAAAeAAAAaAAAAAAAAAAAAAAAAAAAAAAAAAAAAAAAECcAABAnAAAAAAAAAAAAAAAAAAAAAAAAAAAAAAAAAAAAAAAAAAAAABQAAAAAAAAAwMD/AAAAAABkAAAAMgAAAAAAAABkAAAAAAAAAH9/fwAKAAAAHwAAAFQAAAD///8A////AQAAAAAAAAAAAAAAAAAAAAAAAAAAAAAAAAAAAAAAAAAAAAAAAH9/fwD///8DzMzMAMDA/wB/f38AAAAAAAAAAAAAAAAAAAAAAAAAAAAhAAAAGAAAABQAAABvAAAAqwoAALoHAACrEwAAECAAACYAAAAIAAAA//////////8="/>
              </a:ext>
            </a:extLst>
          </p:cNvSpPr>
          <p:nvPr/>
        </p:nvSpPr>
        <p:spPr>
          <a:xfrm>
            <a:off x="70485" y="1734185"/>
            <a:ext cx="1185545" cy="1463040"/>
          </a:xfrm>
          <a:prstGeom prst="rect">
            <a:avLst/>
          </a:prstGeom>
          <a:noFill/>
          <a:ln>
            <a:noFill/>
          </a:ln>
          <a:effectLst/>
        </p:spPr>
        <p:txBody>
          <a:bodyPr vert="horz" wrap="square" lIns="91440" tIns="45720" rIns="91440" bIns="45720" numCol="1" spcCol="215900" anchor="t"/>
          <a:lstStyle/>
          <a:p>
            <a:pPr>
              <a:buFont typeface="Wingdings" pitchFamily="2" charset="2"/>
              <a:buChar char=""/>
              <a:defRPr lang="es-es" sz="1000">
                <a:solidFill>
                  <a:schemeClr val="tx2"/>
                </a:solidFill>
                <a:latin typeface="Open Sans Light" pitchFamily="1" charset="0"/>
                <a:ea typeface="Open Sans Light" pitchFamily="1" charset="0"/>
                <a:cs typeface="Open Sans Light" pitchFamily="1" charset="0"/>
              </a:defRPr>
            </a:pPr>
            <a:r>
              <a:t> Analysis log</a:t>
            </a:r>
          </a:p>
          <a:p>
            <a:pPr>
              <a:buFont typeface="Wingdings" pitchFamily="2" charset="2"/>
              <a:buChar char=""/>
              <a:defRPr lang="es-es" sz="1000">
                <a:solidFill>
                  <a:schemeClr val="tx2"/>
                </a:solidFill>
                <a:latin typeface="Open Sans Light" pitchFamily="1" charset="0"/>
                <a:ea typeface="Open Sans Light" pitchFamily="1" charset="0"/>
                <a:cs typeface="Open Sans Light" pitchFamily="1" charset="0"/>
              </a:defRPr>
            </a:pPr>
            <a:r>
              <a:t> Filter table</a:t>
            </a:r>
          </a:p>
          <a:p>
            <a:pPr>
              <a:buFont typeface="Wingdings" pitchFamily="2" charset="2"/>
              <a:buChar char=""/>
              <a:defRPr lang="es-es" sz="1000">
                <a:solidFill>
                  <a:schemeClr val="tx2"/>
                </a:solidFill>
                <a:latin typeface="Open Sans Light" pitchFamily="1" charset="0"/>
                <a:ea typeface="Open Sans Light" pitchFamily="1" charset="0"/>
                <a:cs typeface="Open Sans Light" pitchFamily="1" charset="0"/>
              </a:defRPr>
            </a:pPr>
            <a:r>
              <a:t> Export table</a:t>
            </a:r>
          </a:p>
          <a:p>
            <a:pPr>
              <a:buFont typeface="Wingdings" pitchFamily="2" charset="2"/>
              <a:buChar char=""/>
              <a:defRPr lang="es-es" sz="1000">
                <a:solidFill>
                  <a:schemeClr val="tx2"/>
                </a:solidFill>
                <a:latin typeface="Open Sans Light" pitchFamily="1" charset="0"/>
                <a:ea typeface="Open Sans Light" pitchFamily="1" charset="0"/>
                <a:cs typeface="Open Sans Light" pitchFamily="1" charset="0"/>
              </a:defRPr>
            </a:pPr>
            <a:r>
              <a:t> Visualization options</a:t>
            </a:r>
          </a:p>
          <a:p>
            <a:pPr>
              <a:buFont typeface="Wingdings" pitchFamily="2" charset="2"/>
              <a:buChar char=""/>
              <a:defRPr lang="es-es" sz="1000">
                <a:solidFill>
                  <a:schemeClr val="tx2"/>
                </a:solidFill>
                <a:latin typeface="Open Sans Light" pitchFamily="1" charset="0"/>
                <a:ea typeface="Open Sans Light" pitchFamily="1" charset="0"/>
                <a:cs typeface="Open Sans Light" pitchFamily="1" charset="0"/>
              </a:defRPr>
            </a:pPr>
            <a:r>
              <a:t> Change significance level</a:t>
            </a:r>
          </a:p>
          <a:p>
            <a:pPr>
              <a:buFont typeface="Wingdings" pitchFamily="2" charset="2"/>
              <a:buChar char=""/>
              <a:defRPr lang="es-es" sz="1000">
                <a:solidFill>
                  <a:schemeClr val="tx2"/>
                </a:solidFill>
                <a:latin typeface="Open Sans Light" pitchFamily="1" charset="0"/>
                <a:ea typeface="Open Sans Light" pitchFamily="1" charset="0"/>
                <a:cs typeface="Open Sans Light" pitchFamily="1" charset="0"/>
              </a:defRPr>
            </a:pPr>
            <a:r>
              <a:t> Re-run analysis</a:t>
            </a:r>
          </a:p>
          <a:p>
            <a:pPr>
              <a:buFont typeface="Wingdings" pitchFamily="2" charset="2"/>
              <a:buChar char=""/>
              <a:defRPr lang="es-es" sz="1000">
                <a:solidFill>
                  <a:schemeClr val="tx2"/>
                </a:solidFill>
                <a:latin typeface="Open Sans Light" pitchFamily="1" charset="0"/>
                <a:ea typeface="Open Sans Light" pitchFamily="1" charset="0"/>
                <a:cs typeface="Open Sans Light" pitchFamily="1" charset="0"/>
              </a:defRPr>
            </a:pPr>
            <a:r>
              <a:t> Help</a:t>
            </a:r>
          </a:p>
        </p:txBody>
      </p:sp>
      <p:sp>
        <p:nvSpPr>
          <p:cNvPr id="13" name="Rectángulo8">
            <a:extLst>
              <a:ext uri="{FF2B5EF4-FFF2-40B4-BE49-F238E27FC236}">
                <a16:creationId xmlns:a16="http://schemas.microsoft.com/office/drawing/2014/main" id="{132DC396-49F5-21B7-CF9B-58D23888AFE8}"/>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A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HlsZT4MAAAAEAAAAAAAAAAAAAAAAxp367wCyj8eAAAAaAAAAAAAAAAAAAAAAAAAAAAAAAAAAAAAECcAABAnAAAAAAAAAAAAAAAAAAAAAAAAAAAAAAAAAAAAAAAAAAAAABQAAAAAAAAAwMD/AAAAAABkAAAAMgAAAAAAAABkAAAAAAAAAH9/fwAKAAAAHwAAAFQAAAD///8A////AQAAAAAAAAAAAAAAAAAAAAAAAAAAAAAAAAAAAAAAAAAAf39/An9/fwD///8DzMzMAMDA/wB/f38AAAAAAAAAAAAAAAAAAAAAAAAAAAAhAAAAGAAAABQAAADzBwAAuwkAACoJAACDDgAAEAAAACYAAAAIAAAA//////////8="/>
              </a:ext>
            </a:extLst>
          </p:cNvSpPr>
          <p:nvPr/>
        </p:nvSpPr>
        <p:spPr>
          <a:xfrm>
            <a:off x="1292225" y="1581785"/>
            <a:ext cx="197485" cy="777240"/>
          </a:xfrm>
          <a:prstGeom prst="rect">
            <a:avLst/>
          </a:prstGeom>
          <a:no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a:solidFill>
                  <a:srgbClr val="000000"/>
                </a:solidFill>
              </a:defRPr>
            </a:pPr>
            <a:endParaRPr lang="es-es" sz="1400">
              <a:latin typeface="Open Sans" pitchFamily="1" charset="0"/>
              <a:ea typeface="Open Sans" pitchFamily="1" charset="0"/>
              <a:cs typeface="Open Sans" pitchFamily="1" charset="0"/>
            </a:endParaRPr>
          </a:p>
        </p:txBody>
      </p:sp>
    </p:spTree>
    <p:extLst>
      <p:ext uri="{BB962C8B-B14F-4D97-AF65-F5344CB8AC3E}">
        <p14:creationId xmlns:p14="http://schemas.microsoft.com/office/powerpoint/2010/main" val="53345176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673514-639A-6BEF-F754-41C2C0970A0E}"/>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7A1DDFB7-A751-8C0A-267E-99B48BE9FF40}"/>
              </a:ext>
            </a:extLst>
          </p:cNvPr>
          <p:cNvSpPr>
            <a:spLocks noGrp="1"/>
          </p:cNvSpPr>
          <p:nvPr>
            <p:ph type="sldNum" sz="quarter" idx="4"/>
          </p:nvPr>
        </p:nvSpPr>
        <p:spPr/>
        <p:txBody>
          <a:bodyPr/>
          <a:lstStyle/>
          <a:p>
            <a:fld id="{38FB3DE5-0BF2-9949-8E8E-62041A1EAFCC}" type="slidenum">
              <a:rPr lang="en-US" smtClean="0"/>
              <a:pPr/>
              <a:t>32</a:t>
            </a:fld>
            <a:endParaRPr lang="en-US"/>
          </a:p>
        </p:txBody>
      </p:sp>
      <p:sp>
        <p:nvSpPr>
          <p:cNvPr id="3" name="Título 2">
            <a:extLst>
              <a:ext uri="{FF2B5EF4-FFF2-40B4-BE49-F238E27FC236}">
                <a16:creationId xmlns:a16="http://schemas.microsoft.com/office/drawing/2014/main" id="{91397138-0FB8-EF24-200A-97EBA752809B}"/>
              </a:ext>
            </a:extLst>
          </p:cNvPr>
          <p:cNvSpPr>
            <a:spLocks noGrp="1"/>
          </p:cNvSpPr>
          <p:nvPr>
            <p:ph type="title"/>
          </p:nvPr>
        </p:nvSpPr>
        <p:spPr/>
        <p:txBody>
          <a:bodyPr/>
          <a:lstStyle/>
          <a:p>
            <a:r>
              <a:rPr lang="es-ES" dirty="0" err="1"/>
              <a:t>tappAS</a:t>
            </a:r>
            <a:r>
              <a:rPr lang="es-ES" dirty="0"/>
              <a:t> interface</a:t>
            </a:r>
          </a:p>
        </p:txBody>
      </p:sp>
      <p:pic>
        <p:nvPicPr>
          <p:cNvPr id="14" name="Imagen1" descr="Una captura de pantalla de una computadora&#10;&#10;Descripción generada automáticamente">
            <a:extLst>
              <a:ext uri="{FF2B5EF4-FFF2-40B4-BE49-F238E27FC236}">
                <a16:creationId xmlns:a16="http://schemas.microsoft.com/office/drawing/2014/main" id="{757B1D52-F904-DEDF-9A02-99FB0260E0EF}"/>
              </a:ext>
            </a:extLst>
          </p:cNvPr>
          <p:cNvPicPr>
            <a:picLocks noChangeAspect="1"/>
            <a:extLst>
              <a:ext uri="smNativeData">
                <pr:smNativeData xmlns:pr="smNativeData" xmlns:p14="http://schemas.microsoft.com/office/powerpoint/2010/main" xmlns="" val="SMDATA_15_tOjwXhMAAAAlAAAAEQAAAC0AAAAAkAAAAEgAAACQAAAASAAAAAAAAAAAAAAAAAAAAAEAAABQAAAAAAAAAAAA4D8AAAAAAADgPwAAAAAAAOA/AAAAAAAA4D8AAAAAAADgPwAAAAAAAOA/AAAAAAAA4D8AAAAAAADgPwAAAAAAAOA/AAAAAAAA4D8CAAAAjAAAAAAAAAAAAAAA9YpTDP///wgAAAAAAAAAAAAAAAAAAAAAAAAAAAAAAAAAAAAAZAAAAAEAAABAAAAAAAAAAAAAAAAAAAAAAAAAAAAAAAAAAAAAAAAAAAAAAAAAAAAAAAAAAAAAAAAAAAAAAAAAAAAAAAAAAAAAAAAAAAAAAAAAAAAAAAAAAAAAAAAAAAAAFAAAADwAAAAA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AcAAAA4AAAAAAAAAAAAAAAAAAAA////AAAAAAAAAAAAAAAAAAAAAAAAAAAAAAAAAAAAAABkAAAAZAAAAAAAAAAjAAAABAAAAGQAAAAXAAAAFAAAAAAAAAAAAAAA/38AAP9/AAAAAAAACQAAAAQAAAAAAAAADAAAABAAAAAAAAAAAAAAAAAAAAAAAAAAHgAAAGgAAAAAAAAAAAAAAAAAAAAAAAAAAAAAABAnAAAQJwAAAAAAAAAAAAAAAAAAAAAAAAAAAAAAAAAAAAAAAAAAAAAUAAAAAAAAAMDA/wAAAAAAZAAAADIAAAAAAAAAZAAAAAAAAAB/f38ACgAAAB8AAABUAAAA9YpTBf///wEAAAAAAAAAAAAAAAAAAAAAAAAAAAAAAAAAAAAAAAAAAH9/fwJ/f38A////A8zMzADAwP8Af39/AAAAAAAAAAAAAAAAAP///wAAAAAAIQAAABgAAAAUAAAAMggAAHAGAAA6LwAA1BsAABAAAAAmAAAACAAAAP//////////"/>
              </a:ext>
            </a:extLst>
          </p:cNvPicPr>
          <p:nvPr/>
        </p:nvPicPr>
        <p:blipFill>
          <a:blip r:embed="rId2"/>
          <a:stretch>
            <a:fillRect/>
          </a:stretch>
        </p:blipFill>
        <p:spPr>
          <a:xfrm>
            <a:off x="1332230" y="1046480"/>
            <a:ext cx="6344920" cy="3477260"/>
          </a:xfrm>
          <a:prstGeom prst="rect">
            <a:avLst/>
          </a:prstGeom>
          <a:noFill/>
          <a:ln>
            <a:noFill/>
          </a:ln>
          <a:effectLst/>
        </p:spPr>
      </p:pic>
      <p:sp>
        <p:nvSpPr>
          <p:cNvPr id="15" name="Rectángulo1">
            <a:extLst>
              <a:ext uri="{FF2B5EF4-FFF2-40B4-BE49-F238E27FC236}">
                <a16:creationId xmlns:a16="http://schemas.microsoft.com/office/drawing/2014/main" id="{B4697DE7-3FB5-128D-81AB-1D0060117B38}"/>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CYFgAAswQAAGcmAABYBgAAEAAAACYAAAAIAAAA//////////8="/>
              </a:ext>
            </a:extLst>
          </p:cNvSpPr>
          <p:nvPr/>
        </p:nvSpPr>
        <p:spPr>
          <a:xfrm>
            <a:off x="3672840" y="763905"/>
            <a:ext cx="2569845" cy="267335"/>
          </a:xfrm>
          <a:prstGeom prst="rect">
            <a:avLst/>
          </a:prstGeom>
          <a:solidFill>
            <a:srgbClr val="FFFFFF"/>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sz="1000">
                <a:solidFill>
                  <a:srgbClr val="000000"/>
                </a:solidFill>
              </a:defRPr>
            </a:pPr>
            <a:r>
              <a:rPr lang="es-es">
                <a:latin typeface="Open Sans" pitchFamily="1" charset="0"/>
                <a:ea typeface="Open Sans" pitchFamily="1" charset="0"/>
                <a:cs typeface="Open Sans" pitchFamily="1" charset="0"/>
              </a:rPr>
              <a:t>Result subtabs for multiple analyses</a:t>
            </a:r>
          </a:p>
        </p:txBody>
      </p:sp>
      <p:sp>
        <p:nvSpPr>
          <p:cNvPr id="16" name="Rectángulo2">
            <a:extLst>
              <a:ext uri="{FF2B5EF4-FFF2-40B4-BE49-F238E27FC236}">
                <a16:creationId xmlns:a16="http://schemas.microsoft.com/office/drawing/2014/main" id="{6FB33BB1-69E6-281A-3C0D-E4E4FAF51F71}"/>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A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AAAAAAAAAAAAxp367wCyj8eAAAAaAAAAAAAAAAAAAAAAAAAAAAAAAAAAAAAECcAABAnAAAAAAAAAAAAAAAAAAAAAAAAAAAAAAAAAAAAAAAAAAAAABQAAAAAAAAAwMD/AAAAAABkAAAAMgAAAAAAAABkAAAAAAAAAH9/fwAKAAAAHwAAAFQAAAD///8A////AQAAAAAAAAAAAAAAAAAAAAAAAAAAAAAAAAAAAAAAAAAAf39/An9/fwD///8DzMzMAMDA/wB/f38AAAAAAAAAAAAAAAAAAAAAAAAAAAAhAAAAGAAAABQAAABDCAAA9AgAABkcAADlCQAAEAAAACYAAAAIAAAA//////////8="/>
              </a:ext>
            </a:extLst>
          </p:cNvSpPr>
          <p:nvPr/>
        </p:nvSpPr>
        <p:spPr>
          <a:xfrm>
            <a:off x="1343025" y="1455420"/>
            <a:ext cx="3224530" cy="153035"/>
          </a:xfrm>
          <a:prstGeom prst="rect">
            <a:avLst/>
          </a:prstGeom>
          <a:no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a:solidFill>
                  <a:srgbClr val="000000"/>
                </a:solidFill>
              </a:defRPr>
            </a:pPr>
            <a:endParaRPr lang="es-es" sz="1400">
              <a:latin typeface="Open Sans" pitchFamily="1" charset="0"/>
              <a:ea typeface="Open Sans" pitchFamily="1" charset="0"/>
              <a:cs typeface="Open Sans" pitchFamily="1" charset="0"/>
            </a:endParaRPr>
          </a:p>
        </p:txBody>
      </p:sp>
      <p:cxnSp>
        <p:nvCxnSpPr>
          <p:cNvPr id="17" name="Conector1">
            <a:extLst>
              <a:ext uri="{FF2B5EF4-FFF2-40B4-BE49-F238E27FC236}">
                <a16:creationId xmlns:a16="http://schemas.microsoft.com/office/drawing/2014/main" id="{609B6D5E-D3AC-BB92-9321-F282ED1E668C}"/>
              </a:ext>
            </a:extLst>
          </p:cNvPr>
          <p:cNvCxnSpPr>
            <a:extLst>
              <a:ext uri="smNativeData">
                <pr:smNativeData xmlns:pr="smNativeData" xmlns:p14="http://schemas.microsoft.com/office/powerpoint/2010/main" xmlns="" val="SMDATA_13_tOjwXhMAAAAlAAAADQAAAA0AAAAAkAAAAEgAAACQAAAASAAAAAAAAAAAAAAAAAAAAAEAAABQAAAAAAAAAAAA8L8AAAAAAAAAAAAAAAAAAPA/AAAAAAAA4D8AAAAAAADgPwAAAAAAAOA/AAAAAAAA4D8AAAAAAADgPwAAAAAAAOA/AAAAAAAA4D8CAAAAjAAAAAAAAAAAAAAA////AP///wgAAAAAAAAAAAAAAAAAAAAAAAAAAAAAAAAAAAAAeAAAAAEAAABAAAAAAAAAAAAAAABaAAAAAAAAAAAAAAAAAAAAAAAAAAAAAAAAAAAAAAAAAAAAAAAAAAAAAAAAAAAAAAAAAAAAAAAAAAAAAAAAAAAAAAAAAAAAAAAAAAAAFAAAADwAAAABAAAAAAAAAFBQRgsUAAAAAQAAABQAAAAUAAAAFAAAAAEAAAAAAAAAZAAAAGQAAAAC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OgBAAAMAAAAEAAAAAAAAAAAAAAAAAAAAAAAAAAeAAAAaAAAAAAAAAAAAAAAAAAAAAAAAAAAAAAAECcAABAnAAAAAAAAAAAAAAAAAAAAAAAAAAAAAAAAAAAAAAAAAAAAABQAAAAAAAAAwMD/AAAAAABkAAAAMgAAAAAAAABkAAAAAAAAAH9/fwAKAAAAHwAAAFQAAAD///8A////AQAAAAAAAAAAAAAAAAAAAAAAAAAAAAAAAAAAAAAAAAAAUFBGBH9/fwD///8DzMzMAMDA/wB/f38AAAAAAAAAAAAAAAAAAAAAAAAAAAAhAAAAGAAAABQAAAAZHAAAWAYAAIAeAABtCQAAEAAAACYAAAAIAAAA//////////8="/>
              </a:ext>
            </a:extLst>
          </p:cNvCxnSpPr>
          <p:nvPr/>
        </p:nvCxnSpPr>
        <p:spPr>
          <a:xfrm rot="5400000">
            <a:off x="4512310" y="1086485"/>
            <a:ext cx="501015" cy="390525"/>
          </a:xfrm>
          <a:prstGeom prst="straightConnector1">
            <a:avLst/>
          </a:prstGeom>
          <a:noFill/>
          <a:ln w="12700" cap="flat" cmpd="sng" algn="ctr">
            <a:solidFill>
              <a:schemeClr val="tx2"/>
            </a:solidFill>
            <a:prstDash val="solid"/>
            <a:headEnd type="none"/>
            <a:tailEnd type="triangle" w="med" len="med"/>
          </a:ln>
          <a:effectLst/>
        </p:spPr>
      </p:cxnSp>
      <p:sp>
        <p:nvSpPr>
          <p:cNvPr id="18" name="Rectángulo3">
            <a:extLst>
              <a:ext uri="{FF2B5EF4-FFF2-40B4-BE49-F238E27FC236}">
                <a16:creationId xmlns:a16="http://schemas.microsoft.com/office/drawing/2014/main" id="{0D753D68-9AE7-D5AF-7F0B-0E9B48525E0A}"/>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CTKQAAPQYAACw2AADcBwAAEAAAACYAAAAIAAAA//////////8="/>
              </a:ext>
            </a:extLst>
          </p:cNvSpPr>
          <p:nvPr/>
        </p:nvSpPr>
        <p:spPr>
          <a:xfrm>
            <a:off x="6758305" y="1014095"/>
            <a:ext cx="2047875" cy="263525"/>
          </a:xfrm>
          <a:prstGeom prst="rect">
            <a:avLst/>
          </a:prstGeom>
          <a:solidFill>
            <a:srgbClr val="FFFFFF"/>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sz="1000">
                <a:solidFill>
                  <a:srgbClr val="000000"/>
                </a:solidFill>
              </a:defRPr>
            </a:pPr>
            <a:r>
              <a:rPr lang="es-es">
                <a:latin typeface="Open Sans" pitchFamily="1" charset="0"/>
                <a:ea typeface="Open Sans" pitchFamily="1" charset="0"/>
                <a:cs typeface="Open Sans" pitchFamily="1" charset="0"/>
              </a:rPr>
              <a:t>Table column customization</a:t>
            </a:r>
          </a:p>
        </p:txBody>
      </p:sp>
      <p:pic>
        <p:nvPicPr>
          <p:cNvPr id="19" name="Imagen2" descr="Una captura de pantalla de una computadora&#10;&#10;Descripción generada automáticamente">
            <a:extLst>
              <a:ext uri="{FF2B5EF4-FFF2-40B4-BE49-F238E27FC236}">
                <a16:creationId xmlns:a16="http://schemas.microsoft.com/office/drawing/2014/main" id="{2D11FC6E-7976-2540-D198-832AEA3EF7D0}"/>
              </a:ext>
            </a:extLst>
          </p:cNvPr>
          <p:cNvPicPr>
            <a:picLocks noChangeAspect="1"/>
            <a:extLst>
              <a:ext uri="smNativeData">
                <pr:smNativeData xmlns:pr="smNativeData" xmlns:p14="http://schemas.microsoft.com/office/powerpoint/2010/main" xmlns="" val="SMDATA_15_tOjwXhMAAAAlAAAAEQAAAC0AAAAAkAAAAEgAAACQAAAASAAAAAAAAAAAAAAAAAAAAAEAAABQAAAAAAAAAAAA4D8AAAAAAADgPwAAAAAAAOA/AAAAAAAA4D8AAAAAAADgPwAAAAAAAOA/AAAAAAAA4D8AAAAAAADgPwAAAAAAAOA/AAAAAAAA4D8CAAAAjAAAAAAAAAAAAAAA9YpTDP///wgAAAAAAAAAAAAAAAAAAAAAAAAAAAAAAAAAAAAAZAAAAAEAAABAAAAAAAAAAAAAAAAAAAAAAAAAAAAAAAAAAAAAAAAAAAAAAAAAAAAAAAAAAAAAAAAAAAAAAAAAAAAAAAAAAAAAAAAAAAAAAAAAAAAAAAAAAAAAAAAAAAAAFAAAADwAAAAAAAAAAAAAAH9/fwkUAAAAAQAAABQAAAAUAAAAFAAAAAEAAAAAAAAAZAAAAGQAAAAAAAAAZAAAAGQAAAAVAAAAYAAAAAAAAAAAAAAADwAAACADAAAAAAAAAAAAAAEAAACgMgAAVgcAAKr4//8BAAAAf39/AAEAAABkAAAAAAAAABQAAABAHwAAAAAAACYAAAAAAAAAwOD//wAAAAAmAAAAZAAAABYAAABMAAAAAQAAAAAAAAACAAAAAAAAAAEAAAAAAAAAPAAAANb///8qAAAAZAAAAGQAAAAAAAAAy8vLADwAAADW////KgAAAGQAAABkAAAAAAAAAAcAAAA4AAAAAAAAAAAAAAAAAAAA////AAAAAAAAAAAAAiIAAGEHAAA9AAAANxAAAAAAAABkAAAAZAAAAAAAAAAjAAAABAAAAGQAAAAXAAAAFAAAAAAAAAAAAAAA/38AAP9/AAAAAAAACQAAAAQAAAAAAAAADAAAABAAAAAAAAAAAAAAAAAAAAAAAAAAHgAAAGgAAAAAAAAAAAAAAAAAAAAAAAAAAAAAABAnAAAQJwAAAAAAAAAAAAAAAAAAAAAAAAAAAAAAAAAAAAAAAAAAAABQAAAAAAAAAMDA/wAAAAAAAAAAAAAAAAAAAAAAZAAAAAAAAAB/f38ACgAAAB8AAABUAAAA9YpTBf///wEAAAAAAAAAAAAAAAAAAAAAAAAAAAAAAAAAAAAAAAAAAH9/fwJ/f38AAAAAAMvLywDAwP8Af39/AAAAAAAAAAAAAAAAAP///wAAAAAAIQAAABgAAAAUAAAAHioAAFUKAAA4LwAAWBMAABAAAAAmAAAACAAAAP//////////"/>
              </a:ext>
            </a:extLst>
          </p:cNvPicPr>
          <p:nvPr/>
        </p:nvPicPr>
        <p:blipFill>
          <a:blip r:embed="rId3"/>
          <a:srcRect l="87060" t="18890" r="610" b="41510"/>
          <a:stretch>
            <a:fillRect/>
          </a:stretch>
        </p:blipFill>
        <p:spPr>
          <a:xfrm>
            <a:off x="6846570" y="1679575"/>
            <a:ext cx="829310" cy="1464945"/>
          </a:xfrm>
          <a:prstGeom prst="rect">
            <a:avLst/>
          </a:prstGeom>
          <a:noFill/>
          <a:ln>
            <a:noFill/>
          </a:ln>
          <a:effectLst>
            <a:outerShdw blurRad="50800" dist="37717" dir="8100000" algn="tr">
              <a:srgbClr val="000000">
                <a:alpha val="40000"/>
              </a:srgbClr>
            </a:outerShdw>
          </a:effectLst>
        </p:spPr>
      </p:pic>
      <p:cxnSp>
        <p:nvCxnSpPr>
          <p:cNvPr id="20" name="Conector2">
            <a:extLst>
              <a:ext uri="{FF2B5EF4-FFF2-40B4-BE49-F238E27FC236}">
                <a16:creationId xmlns:a16="http://schemas.microsoft.com/office/drawing/2014/main" id="{5EF39753-2C7B-D3FB-A552-B0793F2B16A9}"/>
              </a:ext>
            </a:extLst>
          </p:cNvPr>
          <p:cNvCxnSpPr>
            <a:stCxn id="18" idx="2"/>
            <a:extLst>
              <a:ext uri="smNativeData">
                <pr:smNativeData xmlns:pr="smNativeData" xmlns:p14="http://schemas.microsoft.com/office/powerpoint/2010/main" xmlns="" val="SMDATA_13_tOjwXhMAAAAlAAAADwAAAA0AAAAAkAAAAEgAAACQAAAASAAAAAAAAAAAAAAAAAAAAAEAAABQAAAAKq3Ni7GI879q91Q6xYD1PwAAAAAAAPA/AAAAAAAA4D8AAAAAAADgPwAAAAAAAOA/AAAAAAAA4D8AAAAAAADgPwAAAAAAAOA/AAAAAAAA4D8CAAAAjAAAAAAAAAAAAAAA////AP///wgAAAAAAAAAAAAAAAAAAAAAAAAAAAAAAAAAAAAAeAAAAAEAAABAAAAAAAAAAAAAAABaAAAAAAAAAAAAAAAAAAAAAAAAAAAAAAAAAAAAAAAAAAAAAAAAAAAAAAAAAAAAAAAAAAAAAAAAAAAAAAAAAAAAAAAAAAAAAAAAAAAAFAAAADwAAAABAAAAAAAAAFBQRgsUAAAAAQAAABQAAAAUAAAAFAAAAAEAAAAAAAAAZAAAAGQAAAAC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OgBAAAMAAAAEAAAAAAAAAAAAAAAAAAAAAAAAAAeAAAAaAAAAAAAAAAAAAAAAAAAAAAAAAAAAAAAECcAABAnAAAAAAAAAAAAAAAAAAAAAAAAAAAAAAAAAAAAAAAAAAAAABQAAAAAAAAAwMD/AAAAAABkAAAAMgAAAAAAAABkAAAAAAAAAH9/fwAKAAAAHwAAAFQAAAD///8A////AQAAAAAAAAAAAAAAAAAAAAAAAAAAAAAAAAAAAAAAAAAAUFBGBH9/fwD///8DzMzMAMDA/wB/f38AAAAAAAAAAAAAAAAAAAAAAAAAAAAhAAAAGAAAABQAAAAZLwAA3AcAAN8vAABjCgAAEAAAACYAAAAIAAAA//////////8="/>
              </a:ext>
            </a:extLst>
          </p:cNvCxnSpPr>
          <p:nvPr/>
        </p:nvCxnSpPr>
        <p:spPr>
          <a:xfrm rot="5400000">
            <a:off x="7513955" y="1419860"/>
            <a:ext cx="410845" cy="125730"/>
          </a:xfrm>
          <a:prstGeom prst="curvedConnector2">
            <a:avLst/>
          </a:prstGeom>
          <a:noFill/>
          <a:ln w="12700" cap="flat" cmpd="sng" algn="ctr">
            <a:solidFill>
              <a:schemeClr val="tx2"/>
            </a:solidFill>
            <a:prstDash val="solid"/>
            <a:headEnd type="none"/>
            <a:tailEnd type="triangle" w="med" len="med"/>
          </a:ln>
          <a:effectLst/>
        </p:spPr>
      </p:cxnSp>
      <p:sp>
        <p:nvSpPr>
          <p:cNvPr id="21" name="Rectángulo4">
            <a:extLst>
              <a:ext uri="{FF2B5EF4-FFF2-40B4-BE49-F238E27FC236}">
                <a16:creationId xmlns:a16="http://schemas.microsoft.com/office/drawing/2014/main" id="{6D00C221-9A7F-1108-E299-57FBF56C5217}"/>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xOzK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4AAAAMAAAAEAAAAAAAAAAAAAAAAAAAAAAAAAAeAAAAaAAAAAAAAAAAAAAAAAAAAAAAAAAAAAAAECcAABAnAAAAAAAAAAAAAAAAAAAAAAAAAAAAAAAAAAAAAAAAAAAAABQAAAAAAAAAwMD/AAAAAABkAAAAMgAAAAAAAABkAAAAAAAAAH9/fwAKAAAAHwAAAFQAAADE7MoA////AQAAAAAAAAAAAAAAAAAAAAAAAAAAAAAAAAAAAAAAAAAAf39/An9/fwD///8DzMzMAMDA/wB/f38AAAAAAAAAAAAAAAAAAAAAAAAAAAAhAAAAGAAAABQAAACVMAAA0gkAAK43AACmDQAAEAAAACYAAAAIAAAA//////////8="/>
              </a:ext>
            </a:extLst>
          </p:cNvSpPr>
          <p:nvPr/>
        </p:nvSpPr>
        <p:spPr>
          <a:xfrm>
            <a:off x="7897495" y="1596390"/>
            <a:ext cx="1153795" cy="622300"/>
          </a:xfrm>
          <a:prstGeom prst="rect">
            <a:avLst/>
          </a:prstGeom>
          <a:solidFill>
            <a:srgbClr val="C4ECCA"/>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sz="1000">
                <a:solidFill>
                  <a:srgbClr val="000000"/>
                </a:solidFill>
              </a:defRPr>
            </a:pPr>
            <a:r>
              <a:rPr lang="es-es">
                <a:latin typeface="Open Sans" pitchFamily="1" charset="0"/>
                <a:ea typeface="Open Sans" pitchFamily="1" charset="0"/>
                <a:cs typeface="Open Sans" pitchFamily="1" charset="0"/>
              </a:rPr>
              <a:t>Data and result tables panel</a:t>
            </a:r>
          </a:p>
        </p:txBody>
      </p:sp>
      <p:sp>
        <p:nvSpPr>
          <p:cNvPr id="22" name="Rectángulo5">
            <a:extLst>
              <a:ext uri="{FF2B5EF4-FFF2-40B4-BE49-F238E27FC236}">
                <a16:creationId xmlns:a16="http://schemas.microsoft.com/office/drawing/2014/main" id="{3DE83F0E-F62C-8356-A292-C62D8FBCCDD6}"/>
              </a:ext>
            </a:extLst>
          </p:cNvPr>
          <p:cNvSpPr>
            <a:extLst>
              <a:ext uri="smNativeData">
                <pr:smNativeData xmlns:pr="smNativeData" xmlns:p14="http://schemas.microsoft.com/office/powerpoint/2010/main" xmlns="" val="SMDATA_13_tOjwXhMAAAAlAAAAZAAAAA0AAAAAkAAAAEgAAACQAAAAS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QAAAAAAAAAAAAAAAAAAAAAAAAAAAAAAAAAAAAAAAAAAAAAAAH9/fwD///8DzMzMAMDA/wB/f38AAAAAAAAAAAAAAAAAAAAAAAAAAAAhAAAAGAAAABQAAACVMAAA4A0AAJA3AABOFAAAEAAAACYAAAAIAAAA//////////8="/>
              </a:ext>
            </a:extLst>
          </p:cNvSpPr>
          <p:nvPr/>
        </p:nvSpPr>
        <p:spPr>
          <a:xfrm>
            <a:off x="7897495" y="2255520"/>
            <a:ext cx="1134745" cy="1045210"/>
          </a:xfrm>
          <a:prstGeom prst="rect">
            <a:avLst/>
          </a:prstGeom>
          <a:noFill/>
          <a:ln>
            <a:noFill/>
          </a:ln>
          <a:effectLst/>
        </p:spPr>
        <p:txBody>
          <a:bodyPr vert="horz" wrap="square" lIns="91440" tIns="45720" rIns="91440" bIns="45720" numCol="1" spcCol="215900" anchor="t"/>
          <a:lstStyle/>
          <a:p>
            <a:pPr>
              <a:defRPr lang="en-us" sz="800">
                <a:solidFill>
                  <a:schemeClr val="tx2"/>
                </a:solidFill>
              </a:defRPr>
            </a:pPr>
            <a:r>
              <a:rPr lang="es-es">
                <a:latin typeface="Open Sans Light" pitchFamily="1" charset="0"/>
                <a:ea typeface="Open Sans Light" pitchFamily="1" charset="0"/>
                <a:cs typeface="Open Sans Light" pitchFamily="1" charset="0"/>
              </a:rPr>
              <a:t>Contains expression matrices for genes, transcripts and CDS, analysis result tables and result summary tables for up to 3 projects simultaneously.</a:t>
            </a:r>
          </a:p>
        </p:txBody>
      </p:sp>
      <p:sp>
        <p:nvSpPr>
          <p:cNvPr id="23" name="Rectángulo6">
            <a:extLst>
              <a:ext uri="{FF2B5EF4-FFF2-40B4-BE49-F238E27FC236}">
                <a16:creationId xmlns:a16="http://schemas.microsoft.com/office/drawing/2014/main" id="{8CF53E37-D420-3017-D40A-C07FF8642C27}"/>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EEAQQA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BpHAAATwwAABUmAAD0DQAAEAAAACYAAAAIAAAA//////////8="/>
              </a:ext>
            </a:extLst>
          </p:cNvSpPr>
          <p:nvPr/>
        </p:nvSpPr>
        <p:spPr>
          <a:xfrm>
            <a:off x="4618355" y="2000885"/>
            <a:ext cx="1572260" cy="267335"/>
          </a:xfrm>
          <a:prstGeom prst="rect">
            <a:avLst/>
          </a:prstGeom>
          <a:solidFill>
            <a:srgbClr val="FFFFFF"/>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s-es" sz="1000">
                <a:solidFill>
                  <a:srgbClr val="000000"/>
                </a:solidFill>
                <a:latin typeface="Open Sans" pitchFamily="1" charset="0"/>
                <a:ea typeface="Open Sans" pitchFamily="1" charset="0"/>
                <a:cs typeface="Open Sans" pitchFamily="1" charset="0"/>
              </a:defRPr>
            </a:pPr>
            <a:r>
              <a:t>Analysis result table</a:t>
            </a:r>
          </a:p>
        </p:txBody>
      </p:sp>
      <p:sp>
        <p:nvSpPr>
          <p:cNvPr id="24" name="Rectángulo7">
            <a:extLst>
              <a:ext uri="{FF2B5EF4-FFF2-40B4-BE49-F238E27FC236}">
                <a16:creationId xmlns:a16="http://schemas.microsoft.com/office/drawing/2014/main" id="{195E8325-873F-69EC-16C2-83816C3E1B56}"/>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BTAQAAJAcAAEwHAAB6CgAAEAAAACYAAAAIAAAA//////////8="/>
              </a:ext>
            </a:extLst>
          </p:cNvSpPr>
          <p:nvPr/>
        </p:nvSpPr>
        <p:spPr>
          <a:xfrm>
            <a:off x="215265" y="1160780"/>
            <a:ext cx="970915" cy="542290"/>
          </a:xfrm>
          <a:prstGeom prst="rect">
            <a:avLst/>
          </a:prstGeom>
          <a:solidFill>
            <a:srgbClr val="FFFFFF"/>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sz="1000">
                <a:solidFill>
                  <a:srgbClr val="000000"/>
                </a:solidFill>
              </a:defRPr>
            </a:pPr>
            <a:r>
              <a:rPr lang="es-es">
                <a:latin typeface="Open Sans" pitchFamily="1" charset="0"/>
                <a:ea typeface="Open Sans" pitchFamily="1" charset="0"/>
                <a:cs typeface="Open Sans" pitchFamily="1" charset="0"/>
              </a:rPr>
              <a:t>Multi-option side bar</a:t>
            </a:r>
          </a:p>
        </p:txBody>
      </p:sp>
      <p:sp>
        <p:nvSpPr>
          <p:cNvPr id="25" name="Rectángulo8">
            <a:extLst>
              <a:ext uri="{FF2B5EF4-FFF2-40B4-BE49-F238E27FC236}">
                <a16:creationId xmlns:a16="http://schemas.microsoft.com/office/drawing/2014/main" id="{9A682D69-4A4E-E414-4FE7-578CEDDFB129}"/>
              </a:ext>
            </a:extLst>
          </p:cNvPr>
          <p:cNvSpPr>
            <a:extLst>
              <a:ext uri="smNativeData">
                <pr:smNativeData xmlns:pr="smNativeData" xmlns:p14="http://schemas.microsoft.com/office/powerpoint/2010/main" xmlns="" val="SMDATA_13_tOjwXhMAAAAlAAAAZAAAAE0AAAAAkAAAAEgAAACQAAAAS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QAAAAAAAAAAAAAAAAAAAAAAAAAAAAAAAAAAAAAAAAAAAAAAAH9/fwD///8DzMzMAMDA/wB/f38AAAAAAAAAAAAAAAAAAAAAAAAAAAAhAAAAGAAAABQAAABvAAAAqwoAALoHAACrEwAAECAAACYAAAAIAAAA//////////8="/>
              </a:ext>
            </a:extLst>
          </p:cNvSpPr>
          <p:nvPr/>
        </p:nvSpPr>
        <p:spPr>
          <a:xfrm>
            <a:off x="70485" y="1734185"/>
            <a:ext cx="1185545" cy="1463040"/>
          </a:xfrm>
          <a:prstGeom prst="rect">
            <a:avLst/>
          </a:prstGeom>
          <a:noFill/>
          <a:ln>
            <a:noFill/>
          </a:ln>
          <a:effectLst/>
        </p:spPr>
        <p:txBody>
          <a:bodyPr vert="horz" wrap="square" lIns="91440" tIns="45720" rIns="91440" bIns="45720" numCol="1" spcCol="215900" anchor="t"/>
          <a:lstStyle/>
          <a:p>
            <a:pPr>
              <a:buFont typeface="Wingdings" pitchFamily="2" charset="2"/>
              <a:buChar char=""/>
              <a:defRPr lang="es-es" sz="1000">
                <a:solidFill>
                  <a:schemeClr val="tx2"/>
                </a:solidFill>
                <a:latin typeface="Open Sans Light" pitchFamily="1" charset="0"/>
                <a:ea typeface="Open Sans Light" pitchFamily="1" charset="0"/>
                <a:cs typeface="Open Sans Light" pitchFamily="1" charset="0"/>
              </a:defRPr>
            </a:pPr>
            <a:r>
              <a:t> Analysis log</a:t>
            </a:r>
          </a:p>
          <a:p>
            <a:pPr>
              <a:buFont typeface="Wingdings" pitchFamily="2" charset="2"/>
              <a:buChar char=""/>
              <a:defRPr lang="es-es" sz="1000">
                <a:solidFill>
                  <a:schemeClr val="tx2"/>
                </a:solidFill>
                <a:latin typeface="Open Sans Light" pitchFamily="1" charset="0"/>
                <a:ea typeface="Open Sans Light" pitchFamily="1" charset="0"/>
                <a:cs typeface="Open Sans Light" pitchFamily="1" charset="0"/>
              </a:defRPr>
            </a:pPr>
            <a:r>
              <a:t> Filter table</a:t>
            </a:r>
          </a:p>
          <a:p>
            <a:pPr>
              <a:buFont typeface="Wingdings" pitchFamily="2" charset="2"/>
              <a:buChar char=""/>
              <a:defRPr lang="es-es" sz="1000">
                <a:solidFill>
                  <a:schemeClr val="tx2"/>
                </a:solidFill>
                <a:latin typeface="Open Sans Light" pitchFamily="1" charset="0"/>
                <a:ea typeface="Open Sans Light" pitchFamily="1" charset="0"/>
                <a:cs typeface="Open Sans Light" pitchFamily="1" charset="0"/>
              </a:defRPr>
            </a:pPr>
            <a:r>
              <a:t> Export table</a:t>
            </a:r>
          </a:p>
          <a:p>
            <a:pPr>
              <a:buFont typeface="Wingdings" pitchFamily="2" charset="2"/>
              <a:buChar char=""/>
              <a:defRPr lang="es-es" sz="1000">
                <a:solidFill>
                  <a:schemeClr val="tx2"/>
                </a:solidFill>
                <a:latin typeface="Open Sans Light" pitchFamily="1" charset="0"/>
                <a:ea typeface="Open Sans Light" pitchFamily="1" charset="0"/>
                <a:cs typeface="Open Sans Light" pitchFamily="1" charset="0"/>
              </a:defRPr>
            </a:pPr>
            <a:r>
              <a:t> Visualization options</a:t>
            </a:r>
          </a:p>
          <a:p>
            <a:pPr>
              <a:buFont typeface="Wingdings" pitchFamily="2" charset="2"/>
              <a:buChar char=""/>
              <a:defRPr lang="es-es" sz="1000">
                <a:solidFill>
                  <a:schemeClr val="tx2"/>
                </a:solidFill>
                <a:latin typeface="Open Sans Light" pitchFamily="1" charset="0"/>
                <a:ea typeface="Open Sans Light" pitchFamily="1" charset="0"/>
                <a:cs typeface="Open Sans Light" pitchFamily="1" charset="0"/>
              </a:defRPr>
            </a:pPr>
            <a:r>
              <a:t> Change significance level</a:t>
            </a:r>
          </a:p>
          <a:p>
            <a:pPr>
              <a:buFont typeface="Wingdings" pitchFamily="2" charset="2"/>
              <a:buChar char=""/>
              <a:defRPr lang="es-es" sz="1000">
                <a:solidFill>
                  <a:schemeClr val="tx2"/>
                </a:solidFill>
                <a:latin typeface="Open Sans Light" pitchFamily="1" charset="0"/>
                <a:ea typeface="Open Sans Light" pitchFamily="1" charset="0"/>
                <a:cs typeface="Open Sans Light" pitchFamily="1" charset="0"/>
              </a:defRPr>
            </a:pPr>
            <a:r>
              <a:t> Re-run analysis</a:t>
            </a:r>
          </a:p>
          <a:p>
            <a:pPr>
              <a:buFont typeface="Wingdings" pitchFamily="2" charset="2"/>
              <a:buChar char=""/>
              <a:defRPr lang="es-es" sz="1000">
                <a:solidFill>
                  <a:schemeClr val="tx2"/>
                </a:solidFill>
                <a:latin typeface="Open Sans Light" pitchFamily="1" charset="0"/>
                <a:ea typeface="Open Sans Light" pitchFamily="1" charset="0"/>
                <a:cs typeface="Open Sans Light" pitchFamily="1" charset="0"/>
              </a:defRPr>
            </a:pPr>
            <a:r>
              <a:t> Help</a:t>
            </a:r>
          </a:p>
        </p:txBody>
      </p:sp>
      <p:sp>
        <p:nvSpPr>
          <p:cNvPr id="26" name="Rectángulo9">
            <a:extLst>
              <a:ext uri="{FF2B5EF4-FFF2-40B4-BE49-F238E27FC236}">
                <a16:creationId xmlns:a16="http://schemas.microsoft.com/office/drawing/2014/main" id="{31EF1466-2D25-D80F-8A32-FE6CD3AE86AC}"/>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A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AAAAAAAAAAAAxp367wCyj8eAAAAaAAAAAAAAAAAAAAAAAAAAAAAAAAAAAAAECcAABAnAAAAAAAAAAAAAAAAAAAAAAAAAAAAAAAAAAAAAAAAAAAAABQAAAAAAAAAwMD/AAAAAABkAAAAMgAAAAAAAABkAAAAAAAAAH9/fwAKAAAAHwAAAFQAAAD///8A////AQAAAAAAAAAAAAAAAAAAAAAAAAAAAAAAAAAAAAAAAAAAf39/An9/fwD///8DzMzMAMDA/wB/f38AAAAAAAAAAAAAAAAAAAAAAAAAAAAhAAAAGAAAABQAAADzBwAAuwkAACoJAACDDgAAEAAAACYAAAAIAAAA//////////8="/>
              </a:ext>
            </a:extLst>
          </p:cNvSpPr>
          <p:nvPr/>
        </p:nvSpPr>
        <p:spPr>
          <a:xfrm>
            <a:off x="1292225" y="1581785"/>
            <a:ext cx="197485" cy="777240"/>
          </a:xfrm>
          <a:prstGeom prst="rect">
            <a:avLst/>
          </a:prstGeom>
          <a:no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a:solidFill>
                  <a:srgbClr val="000000"/>
                </a:solidFill>
              </a:defRPr>
            </a:pPr>
            <a:endParaRPr lang="es-es" sz="1400">
              <a:latin typeface="Open Sans" pitchFamily="1" charset="0"/>
              <a:ea typeface="Open Sans" pitchFamily="1" charset="0"/>
              <a:cs typeface="Open Sans" pitchFamily="1" charset="0"/>
            </a:endParaRPr>
          </a:p>
        </p:txBody>
      </p:sp>
    </p:spTree>
    <p:extLst>
      <p:ext uri="{BB962C8B-B14F-4D97-AF65-F5344CB8AC3E}">
        <p14:creationId xmlns:p14="http://schemas.microsoft.com/office/powerpoint/2010/main" val="299127649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CFBBA4-CF9C-1532-A1E8-CAEABDBAB36F}"/>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21EFB192-A396-1E7C-63CB-8E8DB5344C6B}"/>
              </a:ext>
            </a:extLst>
          </p:cNvPr>
          <p:cNvSpPr>
            <a:spLocks noGrp="1"/>
          </p:cNvSpPr>
          <p:nvPr>
            <p:ph type="sldNum" sz="quarter" idx="4"/>
          </p:nvPr>
        </p:nvSpPr>
        <p:spPr/>
        <p:txBody>
          <a:bodyPr/>
          <a:lstStyle/>
          <a:p>
            <a:fld id="{38FB3DE5-0BF2-9949-8E8E-62041A1EAFCC}" type="slidenum">
              <a:rPr lang="en-US" smtClean="0"/>
              <a:pPr/>
              <a:t>33</a:t>
            </a:fld>
            <a:endParaRPr lang="en-US"/>
          </a:p>
        </p:txBody>
      </p:sp>
      <p:sp>
        <p:nvSpPr>
          <p:cNvPr id="3" name="Título 2">
            <a:extLst>
              <a:ext uri="{FF2B5EF4-FFF2-40B4-BE49-F238E27FC236}">
                <a16:creationId xmlns:a16="http://schemas.microsoft.com/office/drawing/2014/main" id="{818C0168-B816-EB76-84BE-4E78932C5DDB}"/>
              </a:ext>
            </a:extLst>
          </p:cNvPr>
          <p:cNvSpPr>
            <a:spLocks noGrp="1"/>
          </p:cNvSpPr>
          <p:nvPr>
            <p:ph type="title"/>
          </p:nvPr>
        </p:nvSpPr>
        <p:spPr/>
        <p:txBody>
          <a:bodyPr/>
          <a:lstStyle/>
          <a:p>
            <a:r>
              <a:rPr lang="es-ES" dirty="0" err="1"/>
              <a:t>tappAS</a:t>
            </a:r>
            <a:r>
              <a:rPr lang="es-ES" dirty="0"/>
              <a:t> interface</a:t>
            </a:r>
          </a:p>
        </p:txBody>
      </p:sp>
      <p:pic>
        <p:nvPicPr>
          <p:cNvPr id="4" name="Imagen1" descr="Una captura de pantalla de una computadora&#10;&#10;Descripción generada automáticamente">
            <a:extLst>
              <a:ext uri="{FF2B5EF4-FFF2-40B4-BE49-F238E27FC236}">
                <a16:creationId xmlns:a16="http://schemas.microsoft.com/office/drawing/2014/main" id="{C6B85568-9808-7697-711E-A3EE259C6D15}"/>
              </a:ext>
            </a:extLst>
          </p:cNvPr>
          <p:cNvPicPr>
            <a:picLocks noChangeAspect="1"/>
            <a:extLst>
              <a:ext uri="smNativeData">
                <pr:smNativeData xmlns:pr="smNativeData" xmlns:p14="http://schemas.microsoft.com/office/powerpoint/2010/main" xmlns="" val="SMDATA_15_tOjwXhMAAAAlAAAAEQAAAC0AAAAAkAAAAEgAAACQAAAASAAAAAAAAAAAAAAAAAAAAAEAAABQAAAAAAAAAAAA4D8AAAAAAADgPwAAAAAAAOA/AAAAAAAA4D8AAAAAAADgPwAAAAAAAOA/AAAAAAAA4D8AAAAAAADgPwAAAAAAAOA/AAAAAAAA4D8CAAAAjAAAAAAAAAAAAAAA9YpTDP///wgAAAAAAAAAAAAAAAAAAAAAAAAAAAAAAAAAAAAAZAAAAAEAAABAAAAAAAAAAAAAAAAAAAAAAAAAAAAAAAAAAAAAAAAAAAAAAAAAAAAAAAAAAAAAAAAAAAAAAAAAAAAAAAAAAAAAAAAAAAAAAAAAAAAAAAAAAAAAAAAAAAAAFAAAADwAAAAA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AcAAAA4AAAAAAAAAAAAAAAAAAAA////AAAAAAAAAAAAAAAAAAAAAAAAAAAAAAAAAAAAAABkAAAAZAAAAAAAAAAjAAAABAAAAGQAAAAXAAAAFAAAAAAAAAAAAAAA/38AAP9/AAAAAAAACQAAAAQAAAAAAAAADAAAABAAAAAAAAAAAAAAAAAAAAAAAAAAHgAAAGgAAAAAAAAAAAAAAAAAAAAAAAAAAAAAABAnAAAQJwAAAAAAAAAAAAAAAAAAAAAAAAAAAAAAAAAAAAAAAAAAAAAUAAAAAAAAAMDA/wAAAAAAZAAAADIAAAAAAAAAZAAAAAAAAAB/f38ACgAAAB8AAABUAAAA9YpTBf///wEAAAAAAAAAAAAAAAAAAAAAAAAAAAAAAAAAAAAAAAAAAH9/fwJ/f38A////A8zMzADAwP8Af39/AAAAAAAAAAAAAAAAAP///wAAAAAAIQAAABgAAAAUAAAAMggAAHAGAAA6LwAA1BsAABAAAAAmAAAACAAAAP//////////"/>
              </a:ext>
            </a:extLst>
          </p:cNvPicPr>
          <p:nvPr/>
        </p:nvPicPr>
        <p:blipFill>
          <a:blip r:embed="rId2"/>
          <a:stretch>
            <a:fillRect/>
          </a:stretch>
        </p:blipFill>
        <p:spPr>
          <a:xfrm>
            <a:off x="1332230" y="1046480"/>
            <a:ext cx="6344920" cy="3477260"/>
          </a:xfrm>
          <a:prstGeom prst="rect">
            <a:avLst/>
          </a:prstGeom>
          <a:noFill/>
          <a:ln>
            <a:noFill/>
          </a:ln>
          <a:effectLst/>
        </p:spPr>
      </p:pic>
      <p:sp>
        <p:nvSpPr>
          <p:cNvPr id="5" name="Rectángulo4">
            <a:extLst>
              <a:ext uri="{FF2B5EF4-FFF2-40B4-BE49-F238E27FC236}">
                <a16:creationId xmlns:a16="http://schemas.microsoft.com/office/drawing/2014/main" id="{99C7FB5D-E4F4-3807-87A5-EED7AB8A3B08}"/>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xOzK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HlsZT4MAAAAEAAAAAAAAAAAAAAAAAAAAAAAAAAeAAAAaAAAAAAAAAAAAAAAAAAAAAAAAAAAAAAAECcAABAnAAAAAAAAAAAAAAAAAAAAAAAAAAAAAAAAAAAAAAAAAAAAABQAAAAAAAAAwMD/AAAAAABkAAAAMgAAAAAAAABkAAAAAAAAAH9/fwAKAAAAHwAAAFQAAADE7MoA////AQAAAAAAAAAAAAAAAAAAAAAAAAAAAAAAAAAAAAAAAAAAf39/An9/fwD///8DzMzMAMDA/wB/f38AAAAAAAAAAAAAAAAAAAAAAAAAAAAhAAAAGAAAABQAAAA7MAAAmBIAAFQ3AACHFQAAEAAAACYAAAAIAAAA//////////8="/>
              </a:ext>
            </a:extLst>
          </p:cNvSpPr>
          <p:nvPr/>
        </p:nvSpPr>
        <p:spPr>
          <a:xfrm>
            <a:off x="7840345" y="3022600"/>
            <a:ext cx="1153795" cy="476885"/>
          </a:xfrm>
          <a:prstGeom prst="rect">
            <a:avLst/>
          </a:prstGeom>
          <a:solidFill>
            <a:srgbClr val="C4ECCA"/>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s-es" sz="1000">
                <a:solidFill>
                  <a:srgbClr val="000000"/>
                </a:solidFill>
                <a:latin typeface="Open Sans" pitchFamily="1" charset="0"/>
                <a:ea typeface="Open Sans" pitchFamily="1" charset="0"/>
                <a:cs typeface="Open Sans" pitchFamily="1" charset="0"/>
              </a:defRPr>
            </a:pPr>
            <a:r>
              <a:t>Visualization panel</a:t>
            </a:r>
          </a:p>
        </p:txBody>
      </p:sp>
      <p:sp>
        <p:nvSpPr>
          <p:cNvPr id="6" name="Rectángulo5">
            <a:extLst>
              <a:ext uri="{FF2B5EF4-FFF2-40B4-BE49-F238E27FC236}">
                <a16:creationId xmlns:a16="http://schemas.microsoft.com/office/drawing/2014/main" id="{F3BD3542-53BF-2F41-0367-F8E05E0F9372}"/>
              </a:ext>
            </a:extLst>
          </p:cNvPr>
          <p:cNvSpPr>
            <a:extLst>
              <a:ext uri="smNativeData">
                <pr:smNativeData xmlns:pr="smNativeData" xmlns:p14="http://schemas.microsoft.com/office/powerpoint/2010/main" xmlns="" val="SMDATA_13_tOjwXhMAAAAlAAAAZAAAAA0AAAAAkAAAAEgAAACQAAAAS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QAAAAAAAAAAAAAAAAAAAAAAAAAAAAAAAAAAAAAAAAAAAAAAAH9/fwD///8DzMzMAMDA/wB/f38AAAAAAAAAAAAAAAAAAAAAAAAAAAAhAAAAGAAAABQAAAA7MAAAwRUAADY3AAAvHAAAEAAAACYAAAAIAAAA//////////8="/>
              </a:ext>
            </a:extLst>
          </p:cNvSpPr>
          <p:nvPr/>
        </p:nvSpPr>
        <p:spPr>
          <a:xfrm>
            <a:off x="7840345" y="3536315"/>
            <a:ext cx="1134745" cy="1045210"/>
          </a:xfrm>
          <a:prstGeom prst="rect">
            <a:avLst/>
          </a:prstGeom>
          <a:noFill/>
          <a:ln>
            <a:noFill/>
          </a:ln>
          <a:effectLst/>
        </p:spPr>
        <p:txBody>
          <a:bodyPr vert="horz" wrap="square" lIns="91440" tIns="45720" rIns="91440" bIns="45720" numCol="1" spcCol="215900" anchor="t"/>
          <a:lstStyle/>
          <a:p>
            <a:pPr>
              <a:defRPr lang="en-us" sz="800">
                <a:solidFill>
                  <a:schemeClr val="tx2"/>
                </a:solidFill>
              </a:defRPr>
            </a:pPr>
            <a:r>
              <a:rPr lang="es-es">
                <a:latin typeface="Open Sans Light" pitchFamily="1" charset="0"/>
                <a:ea typeface="Open Sans Light" pitchFamily="1" charset="0"/>
                <a:cs typeface="Open Sans Light" pitchFamily="1" charset="0"/>
              </a:rPr>
              <a:t>Contains gene-level visualization and result summary visualizations for the project under the project name subtab (e.g. Demo).</a:t>
            </a:r>
          </a:p>
        </p:txBody>
      </p:sp>
      <p:sp>
        <p:nvSpPr>
          <p:cNvPr id="7" name="Rectángulo7">
            <a:extLst>
              <a:ext uri="{FF2B5EF4-FFF2-40B4-BE49-F238E27FC236}">
                <a16:creationId xmlns:a16="http://schemas.microsoft.com/office/drawing/2014/main" id="{2D8F0EB6-1561-6941-3C26-D25098204C7E}"/>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AYAQAAyRIAABEHAAAfFgAAEAAAACYAAAAIAAAA//////////8="/>
              </a:ext>
            </a:extLst>
          </p:cNvSpPr>
          <p:nvPr/>
        </p:nvSpPr>
        <p:spPr>
          <a:xfrm>
            <a:off x="177800" y="3053715"/>
            <a:ext cx="970915" cy="542290"/>
          </a:xfrm>
          <a:prstGeom prst="rect">
            <a:avLst/>
          </a:prstGeom>
          <a:solidFill>
            <a:srgbClr val="FFFFFF"/>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sz="1000">
                <a:solidFill>
                  <a:srgbClr val="000000"/>
                </a:solidFill>
              </a:defRPr>
            </a:pPr>
            <a:r>
              <a:rPr lang="es-es">
                <a:latin typeface="Open Sans" pitchFamily="1" charset="0"/>
                <a:ea typeface="Open Sans" pitchFamily="1" charset="0"/>
                <a:cs typeface="Open Sans" pitchFamily="1" charset="0"/>
              </a:rPr>
              <a:t>Multi-option side bar</a:t>
            </a:r>
          </a:p>
        </p:txBody>
      </p:sp>
      <p:sp>
        <p:nvSpPr>
          <p:cNvPr id="8" name="Rectángulo8">
            <a:extLst>
              <a:ext uri="{FF2B5EF4-FFF2-40B4-BE49-F238E27FC236}">
                <a16:creationId xmlns:a16="http://schemas.microsoft.com/office/drawing/2014/main" id="{A900952B-760A-B9A1-285C-E99992B1D3AD}"/>
              </a:ext>
            </a:extLst>
          </p:cNvPr>
          <p:cNvSpPr>
            <a:extLst>
              <a:ext uri="smNativeData">
                <pr:smNativeData xmlns:pr="smNativeData" xmlns:p14="http://schemas.microsoft.com/office/powerpoint/2010/main" xmlns="" val="SMDATA_13_tOjwXhMAAAAlAAAAZAAAAE0AAAAAkAAAAEgAAACQAAAASAAAAAAAAAAAAAAAAAAAAAEAAABQAAAAAAAAAAAA4D8AAAAAAADgPwAAAAAAAOA/AAAAAAAA4D8AAAAAAADgPwAAAAAAAOA/AAAAAAAA4D8AAAAAAADgPwAAAAAAAOA/AAAAAAAA4D8CAAAAjAAAAAAAAAAAAAAA////AP///wgAAAAAAAAAAAAAAAAAAAAAAAAAAAAAAAAAAAAAeAAAAAEAAABAAAAAAAAAAAAAAABaAAAAAAAAAAAAAAAAAAAAAAAAAAAAAAAAAAAAAAAAAAAAAAAAAAAAAAAAAAAAAAAAAAAAAAAAAAAAAAAAAAAAAAAAAAAAAAAAAAAAFAAAADwAAAAAAAAAAAAAAAAAAAAPAAAAAQAAACMAAAAjAAAAIwAAAB4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QAAAAAAAAAAAAAAAAAAAAAAAAAAAAAAAAAAAAAAAAAAAAAAAH9/fwD///8DzMzMAMDA/wB/f38AAAAAAAAAAAAAAAAAAAAAAAAAAAAhAAAAGAAAABQAAABmAAAAUBYAALEHAACQGwAAECAAACYAAAAIAAAA//////////8="/>
              </a:ext>
            </a:extLst>
          </p:cNvSpPr>
          <p:nvPr/>
        </p:nvSpPr>
        <p:spPr>
          <a:xfrm>
            <a:off x="64770" y="3627120"/>
            <a:ext cx="1185545" cy="853440"/>
          </a:xfrm>
          <a:prstGeom prst="rect">
            <a:avLst/>
          </a:prstGeom>
          <a:noFill/>
          <a:ln>
            <a:noFill/>
          </a:ln>
          <a:effectLst/>
        </p:spPr>
        <p:txBody>
          <a:bodyPr vert="horz" wrap="square" lIns="91440" tIns="45720" rIns="91440" bIns="45720" numCol="1" spcCol="215900" anchor="t"/>
          <a:lstStyle/>
          <a:p>
            <a:pPr>
              <a:buFont typeface="Wingdings" pitchFamily="2" charset="2"/>
              <a:buChar char=""/>
              <a:defRPr lang="es-es" sz="1000">
                <a:solidFill>
                  <a:schemeClr val="tx2"/>
                </a:solidFill>
                <a:latin typeface="Open Sans Light" pitchFamily="1" charset="0"/>
                <a:ea typeface="Open Sans Light" pitchFamily="1" charset="0"/>
                <a:cs typeface="Open Sans Light" pitchFamily="1" charset="0"/>
              </a:defRPr>
            </a:pPr>
            <a:r>
              <a:t> Analysis log</a:t>
            </a:r>
          </a:p>
          <a:p>
            <a:pPr>
              <a:buFont typeface="Wingdings" pitchFamily="2" charset="2"/>
              <a:buChar char=""/>
              <a:defRPr lang="es-es" sz="1000">
                <a:solidFill>
                  <a:schemeClr val="tx2"/>
                </a:solidFill>
                <a:latin typeface="Open Sans Light" pitchFamily="1" charset="0"/>
                <a:ea typeface="Open Sans Light" pitchFamily="1" charset="0"/>
                <a:cs typeface="Open Sans Light" pitchFamily="1" charset="0"/>
              </a:defRPr>
            </a:pPr>
            <a:r>
              <a:t> Export image</a:t>
            </a:r>
          </a:p>
          <a:p>
            <a:pPr>
              <a:buFont typeface="Wingdings" pitchFamily="2" charset="2"/>
              <a:buChar char=""/>
              <a:defRPr lang="es-es" sz="1000">
                <a:solidFill>
                  <a:schemeClr val="tx2"/>
                </a:solidFill>
                <a:latin typeface="Open Sans Light" pitchFamily="1" charset="0"/>
                <a:ea typeface="Open Sans Light" pitchFamily="1" charset="0"/>
                <a:cs typeface="Open Sans Light" pitchFamily="1" charset="0"/>
              </a:defRPr>
            </a:pPr>
            <a:r>
              <a:t> Zoom/adjust to screen.</a:t>
            </a:r>
          </a:p>
          <a:p>
            <a:pPr>
              <a:buFont typeface="Wingdings" pitchFamily="2" charset="2"/>
              <a:buChar char=""/>
              <a:defRPr lang="es-es" sz="1000">
                <a:solidFill>
                  <a:schemeClr val="tx2"/>
                </a:solidFill>
                <a:latin typeface="Open Sans Light" pitchFamily="1" charset="0"/>
                <a:ea typeface="Open Sans Light" pitchFamily="1" charset="0"/>
                <a:cs typeface="Open Sans Light" pitchFamily="1" charset="0"/>
              </a:defRPr>
            </a:pPr>
            <a:r>
              <a:t> Help.</a:t>
            </a:r>
          </a:p>
        </p:txBody>
      </p:sp>
      <p:sp>
        <p:nvSpPr>
          <p:cNvPr id="9" name="Rectángulo1">
            <a:extLst>
              <a:ext uri="{FF2B5EF4-FFF2-40B4-BE49-F238E27FC236}">
                <a16:creationId xmlns:a16="http://schemas.microsoft.com/office/drawing/2014/main" id="{955D48B6-F255-2E0A-E3B4-1B43E7E87B10}"/>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A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J+0Fs7XLjo/tjB3m2YL4z8eAAAAaAAAAAAAAAAAAAAAAAAAAAAAAAAAAAAAECcAABAnAAAAAAAAAAAAAAAAAAAAAAAAAAAAAAAAAAAAAAAAAAAAABQAAAAAAAAAwMD/AAAAAABkAAAAMgAAAAAAAABkAAAAAAAAAH9/fwAKAAAAHwAAAFQAAAD///8A////AQAAAAAAAAAAAAAAAAAAAAAAAAAAAAAAAAAAAAAAAAAAf39/An9/fwD///8DzMzMAMDA/wB/f38AAAAAAAAAAAAAAAAAAAAAAAAAAAAhAAAAGAAAABQAAAA8CAAAERMAAPARAADWEwAAEAAAACYAAAAIAAAA//////////8="/>
              </a:ext>
            </a:extLst>
          </p:cNvSpPr>
          <p:nvPr/>
        </p:nvSpPr>
        <p:spPr>
          <a:xfrm>
            <a:off x="1338580" y="3099435"/>
            <a:ext cx="1577340" cy="125095"/>
          </a:xfrm>
          <a:prstGeom prst="rect">
            <a:avLst/>
          </a:prstGeom>
          <a:no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a:solidFill>
                  <a:srgbClr val="000000"/>
                </a:solidFill>
              </a:defRPr>
            </a:pPr>
            <a:endParaRPr lang="es-es" sz="1400">
              <a:latin typeface="Open Sans" pitchFamily="1" charset="0"/>
              <a:ea typeface="Open Sans" pitchFamily="1" charset="0"/>
              <a:cs typeface="Open Sans" pitchFamily="1" charset="0"/>
            </a:endParaRPr>
          </a:p>
        </p:txBody>
      </p:sp>
      <p:sp>
        <p:nvSpPr>
          <p:cNvPr id="10" name="Rectángulo2">
            <a:extLst>
              <a:ext uri="{FF2B5EF4-FFF2-40B4-BE49-F238E27FC236}">
                <a16:creationId xmlns:a16="http://schemas.microsoft.com/office/drawing/2014/main" id="{5468BB03-A116-58F9-D8F1-686FFD2AA90F}"/>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ChFAAA9REAAMkeAAByEwAAEAAAACYAAAAIAAAA//////////8="/>
              </a:ext>
            </a:extLst>
          </p:cNvSpPr>
          <p:nvPr/>
        </p:nvSpPr>
        <p:spPr>
          <a:xfrm>
            <a:off x="3353435" y="2919095"/>
            <a:ext cx="1651000" cy="241935"/>
          </a:xfrm>
          <a:prstGeom prst="rect">
            <a:avLst/>
          </a:prstGeom>
          <a:solidFill>
            <a:srgbClr val="FFFFFF"/>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sz="1000">
                <a:solidFill>
                  <a:srgbClr val="000000"/>
                </a:solidFill>
              </a:defRPr>
            </a:pPr>
            <a:r>
              <a:rPr lang="es-es">
                <a:latin typeface="Open Sans" pitchFamily="1" charset="0"/>
                <a:ea typeface="Open Sans" pitchFamily="1" charset="0"/>
                <a:cs typeface="Open Sans" pitchFamily="1" charset="0"/>
              </a:rPr>
              <a:t>Gene-level visualization</a:t>
            </a:r>
          </a:p>
        </p:txBody>
      </p:sp>
      <p:cxnSp>
        <p:nvCxnSpPr>
          <p:cNvPr id="11" name="Conector1">
            <a:extLst>
              <a:ext uri="{FF2B5EF4-FFF2-40B4-BE49-F238E27FC236}">
                <a16:creationId xmlns:a16="http://schemas.microsoft.com/office/drawing/2014/main" id="{A45F3B74-1240-714C-F45E-4505C1B3F882}"/>
              </a:ext>
            </a:extLst>
          </p:cNvPr>
          <p:cNvCxnSpPr>
            <a:stCxn id="10" idx="1"/>
            <a:endCxn id="9" idx="3"/>
            <a:extLst>
              <a:ext uri="smNativeData">
                <pr:smNativeData xmlns:pr="smNativeData" xmlns:p14="http://schemas.microsoft.com/office/powerpoint/2010/main" xmlns="" val="SMDATA_13_tOjwXhMAAAAlAAAADQAAAA0AAAAAkAAAAEgAAACQAAAASAAAAAAAAAAAAAAAAAAAAAEAAABQAAAAAAAAAAAA8L8AAAAAAAAAAAAAAAAAAPA/AAAAAAAA4D8AAAAAAADgPwAAAAAAAOA/AAAAAAAA4D8AAAAAAADgPwAAAAAAAOA/AAAAAAAA4D8CAAAAjAAAAAAAAAAAAAAA////AP///wgAAAAAAAAAAAAAAAAAAAAAAAAAAAAAAAAAAAAAeAAAAAEAAABAAAAAAAAAAAAAAABaAAAAAAAAAAAAAAAAAAAAAAAAAAAAAAAAAAAAAAAAAAAAAAAAAAAAAAAAAAAAAAAAAAAAAAAAAAAAAAAAAAAAAAAAAAAAAAAAAAAAFAAAADwAAAABAAAAAAAAAFBQRgsUAAAAAQAAABQAAAAUAAAAFAAAAAEAAAAAAAAAZAAAAGQAAAAC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GsEAAAMAAAAEAAAAAAAAAAAAAAAAAAAAAAAAAAeAAAAaAAAAAAAAAAAAAAAAAAAAAAAAAAAAAAAECcAABAnAAAAAAAAAAAAAAAAAAAAAAAAAAAAAAAAAAAAAAAAAAAAABQAAAAAAAAAwMD/AAAAAABkAAAAMgAAAAAAAABkAAAAAAAAAH9/fwAKAAAAHwAAAFQAAAD///8A////AQAAAAAAAAAAAAAAAAAAAAAAAAAAAAAAAAAAAAAAAAAAUFBGBH9/fwD///8DzMzMAMDA/wB/f38AAAAAAAAAAAAAAAAAAAAAAAAAAAAhAAAAGAAAABQAAADwEQAAtBIAAKEUAABzEwAAEAAAACYAAAAIAAAA//////////8="/>
              </a:ext>
            </a:extLst>
          </p:cNvCxnSpPr>
          <p:nvPr/>
        </p:nvCxnSpPr>
        <p:spPr>
          <a:xfrm rot="5400000">
            <a:off x="3074035" y="2882265"/>
            <a:ext cx="121285" cy="437515"/>
          </a:xfrm>
          <a:prstGeom prst="straightConnector1">
            <a:avLst/>
          </a:prstGeom>
          <a:noFill/>
          <a:ln w="12700" cap="flat" cmpd="sng" algn="ctr">
            <a:solidFill>
              <a:schemeClr val="tx2"/>
            </a:solidFill>
            <a:prstDash val="solid"/>
            <a:headEnd type="none"/>
            <a:tailEnd type="triangle" w="med" len="med"/>
          </a:ln>
          <a:effectLst/>
        </p:spPr>
      </p:cxnSp>
      <p:sp>
        <p:nvSpPr>
          <p:cNvPr id="12" name="Rectángulo3">
            <a:extLst>
              <a:ext uri="{FF2B5EF4-FFF2-40B4-BE49-F238E27FC236}">
                <a16:creationId xmlns:a16="http://schemas.microsoft.com/office/drawing/2014/main" id="{1144D9C2-9888-8465-F532-A0215ABD9F47}"/>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A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J+0Fs7XLjo/tjB3m2YL4z8eAAAAaAAAAAAAAAAAAAAAAAAAAAAAAAAAAAAAECcAABAnAAAAAAAAAAAAAAAAAAAAAAAAAAAAAAAAAAAAAAAAAAAAABQAAAAAAAAAwMD/AAAAAABkAAAAMgAAAAAAAABkAAAAAAAAAH9/fwAKAAAAHwAAAFQAAAD///8A////AQAAAAAAAAAAAAAAAAAAAAAAAAAAAAAAAAAAAAAAAAAAf39/An9/fwD///8DzMzMAMDA/wB/f38AAAAAAAAAAAAAAAAAAAAAAAAAAAAhAAAAGAAAABQAAAAyCAAABBIAAPIOAAAQEwAAEAAAACYAAAAIAAAA//////////8="/>
              </a:ext>
            </a:extLst>
          </p:cNvSpPr>
          <p:nvPr/>
        </p:nvSpPr>
        <p:spPr>
          <a:xfrm>
            <a:off x="1332230" y="2928620"/>
            <a:ext cx="1097280" cy="170180"/>
          </a:xfrm>
          <a:prstGeom prst="rect">
            <a:avLst/>
          </a:prstGeom>
          <a:no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a:solidFill>
                  <a:srgbClr val="000000"/>
                </a:solidFill>
              </a:defRPr>
            </a:pPr>
            <a:endParaRPr lang="es-es" sz="1400">
              <a:latin typeface="Open Sans" pitchFamily="1" charset="0"/>
              <a:ea typeface="Open Sans" pitchFamily="1" charset="0"/>
              <a:cs typeface="Open Sans" pitchFamily="1" charset="0"/>
            </a:endParaRPr>
          </a:p>
        </p:txBody>
      </p:sp>
      <p:cxnSp>
        <p:nvCxnSpPr>
          <p:cNvPr id="13" name="Conector2">
            <a:extLst>
              <a:ext uri="{FF2B5EF4-FFF2-40B4-BE49-F238E27FC236}">
                <a16:creationId xmlns:a16="http://schemas.microsoft.com/office/drawing/2014/main" id="{7F83E7ED-A522-D387-EA79-F593CE0252D9}"/>
              </a:ext>
            </a:extLst>
          </p:cNvPr>
          <p:cNvCxnSpPr>
            <a:stCxn id="27" idx="1"/>
            <a:endCxn id="12" idx="3"/>
            <a:extLst>
              <a:ext uri="smNativeData">
                <pr:smNativeData xmlns:pr="smNativeData" xmlns:p14="http://schemas.microsoft.com/office/powerpoint/2010/main" xmlns="" val="SMDATA_13_tOjwXhMAAAAlAAAADQAAAA0AAAAAkAAAAEgAAACQAAAASAAAAAAAAAAAAAAAAAAAAAEAAABQAAAAAAAAAAAA8L8AAAAAAAAAAAAAAAAAAPA/AAAAAAAA4D8AAAAAAADgPwAAAAAAAOA/AAAAAAAA4D8AAAAAAADgPwAAAAAAAOA/AAAAAAAA4D8CAAAAjAAAAAAAAAAAAAAA////AP///wgAAAAAAAAAAAAAAAAAAAAAAAAAAAAAAAAAAAAAeAAAAAEAAABAAAAAAAAAAAAAAABaAAAAAAAAAAAAAAAAAAAAAAAAAAAAAAAAAAAAAAAAAAAAAAAAAAAAAAAAAAAAAAAAAAAAAAAAAAAAAAAAAAAAAAAAAAAAAAAAAAAAFAAAADwAAAABAAAAAAAAAFBQRgsUAAAAAQAAABQAAAAUAAAAFAAAAAEAAAAAAAAAZAAAAGQAAAAC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GYFAAAMAAAAEAAAAAAAAAAAAAAAAAAAAAAAAAAeAAAAaAAAAAAAAAAAAAAAAAAAAAAAAAAAAAAAECcAABAnAAAAAAAAAAAAAAAAAAAAAAAAAAAAAAAAAAAAAAAAAAAAABQAAAAAAAAAwMD/AAAAAABkAAAAMgAAAAAAAABkAAAAAAAAAH9/fwAKAAAAHwAAAFQAAAD///8A////AQAAAAAAAAAAAAAAAAAAAAAAAAAAAAAAAAAAAAAAAAAAUFBGBH9/fwD///8DzMzMAMDA/wB/f38AAAAAAAAAAAAAAAAAAAAAAAAAAAAhAAAAGAAAABQAAADyDgAA3w8AAHcTAACKEgAAEAAAACYAAAAIAAAA//////////8="/>
              </a:ext>
            </a:extLst>
          </p:cNvCxnSpPr>
          <p:nvPr/>
        </p:nvCxnSpPr>
        <p:spPr>
          <a:xfrm rot="5400000">
            <a:off x="2580005" y="2429510"/>
            <a:ext cx="433705" cy="734695"/>
          </a:xfrm>
          <a:prstGeom prst="straightConnector1">
            <a:avLst/>
          </a:prstGeom>
          <a:noFill/>
          <a:ln w="12700" cap="flat" cmpd="sng" algn="ctr">
            <a:solidFill>
              <a:schemeClr val="tx2"/>
            </a:solidFill>
            <a:prstDash val="solid"/>
            <a:headEnd type="none"/>
            <a:tailEnd type="triangle" w="med" len="med"/>
          </a:ln>
          <a:effectLst/>
        </p:spPr>
      </p:cxnSp>
      <p:sp>
        <p:nvSpPr>
          <p:cNvPr id="27" name="Rectángulo6">
            <a:extLst>
              <a:ext uri="{FF2B5EF4-FFF2-40B4-BE49-F238E27FC236}">
                <a16:creationId xmlns:a16="http://schemas.microsoft.com/office/drawing/2014/main" id="{4CA67B91-BBF4-E496-7FB0-4527F8D2AB38}"/>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B3EwAAIA8AACkmAACdEAAAEAAAACYAAAAIAAAA//////////8="/>
              </a:ext>
            </a:extLst>
          </p:cNvSpPr>
          <p:nvPr/>
        </p:nvSpPr>
        <p:spPr>
          <a:xfrm>
            <a:off x="3164205" y="2458720"/>
            <a:ext cx="3039110" cy="241935"/>
          </a:xfrm>
          <a:prstGeom prst="rect">
            <a:avLst/>
          </a:prstGeom>
          <a:solidFill>
            <a:srgbClr val="FFFFFF"/>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s-es" sz="1000">
                <a:solidFill>
                  <a:srgbClr val="000000"/>
                </a:solidFill>
                <a:latin typeface="Open Sans" pitchFamily="1" charset="0"/>
                <a:ea typeface="Open Sans" pitchFamily="1" charset="0"/>
                <a:cs typeface="Open Sans" pitchFamily="1" charset="0"/>
              </a:defRPr>
            </a:pPr>
            <a:r>
              <a:t>Visualization  subtabs: result-specific graphics</a:t>
            </a:r>
          </a:p>
        </p:txBody>
      </p:sp>
      <p:sp>
        <p:nvSpPr>
          <p:cNvPr id="28" name="Rectángulo9">
            <a:extLst>
              <a:ext uri="{FF2B5EF4-FFF2-40B4-BE49-F238E27FC236}">
                <a16:creationId xmlns:a16="http://schemas.microsoft.com/office/drawing/2014/main" id="{A0E46D85-2A25-3C8F-66D3-AC2B8B181A66}"/>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A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NA9OAcMAAAAEAAAAJ+0Fs7XLjo/tjB3m2YL4z8eAAAAaAAAAAAAAAAAAAAAAAAAAAAAAAAAAAAAECcAABAnAAAAAAAAAAAAAAAAAAAAAAAAAAAAAAAAAAAAAAAAAAAAABQAAAAAAAAAwMD/AAAAAABkAAAAMgAAAAAAAABkAAAAAAAAAH9/fwAKAAAAHwAAAFQAAAD///8A////AQAAAAAAAAAAAAAAAAAAAAAAAAAAAAAAAAAAAAAAAAAAf39/An9/fwD///8DzMzMAMDA/wB/f38AAAAAAAAAAAAAAAAAAAAAAAAAAAAhAAAAGAAAABQAAADsBwAApgsAAD4JAACADAAAEAAAACYAAAAIAAAA//////////8="/>
              </a:ext>
            </a:extLst>
          </p:cNvSpPr>
          <p:nvPr/>
        </p:nvSpPr>
        <p:spPr>
          <a:xfrm>
            <a:off x="1287780" y="1893570"/>
            <a:ext cx="214630" cy="138430"/>
          </a:xfrm>
          <a:prstGeom prst="rect">
            <a:avLst/>
          </a:prstGeom>
          <a:no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n-us">
                <a:solidFill>
                  <a:srgbClr val="000000"/>
                </a:solidFill>
              </a:defRPr>
            </a:pPr>
            <a:endParaRPr lang="es-es" sz="1400">
              <a:latin typeface="Open Sans" pitchFamily="1" charset="0"/>
              <a:ea typeface="Open Sans" pitchFamily="1" charset="0"/>
              <a:cs typeface="Open Sans" pitchFamily="1" charset="0"/>
            </a:endParaRPr>
          </a:p>
        </p:txBody>
      </p:sp>
      <p:sp>
        <p:nvSpPr>
          <p:cNvPr id="29" name="Rectángulo11">
            <a:extLst>
              <a:ext uri="{FF2B5EF4-FFF2-40B4-BE49-F238E27FC236}">
                <a16:creationId xmlns:a16="http://schemas.microsoft.com/office/drawing/2014/main" id="{C3B6B20E-CB05-0071-5016-E0B55EFE1F5C}"/>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AP///wgAAAAAAAAAAAAAAAAAAAAAAAAAAAAAAAAAAAAAZAAAAAEAAABAAAAAAAAAAAAAAAAAAAAAAAAAAAAAAAAAAAAAAAAAAAAAAAAAAAAAAAAAAAAAAAAAAAAAAAAAAAAAAAAAAAAAAAAAAAAAAAAAAAAAAAAAAAAAAAAAAAAAFAAAADwAAAAB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A////AQAAAAAAAAAAAAAAAAAAAAAAAAAAAAAAAAAAAAAAAAAAf39/An9/fwD///8DzMzMAMDA/wB/f38AAAAAAAAAAAAAAAAAAAAAAAAAAAAhAAAAGAAAABQAAAAgAQAAhAoAAMMHAADeDgAAEAAAACYAAAAIAAAA//////////8="/>
              </a:ext>
            </a:extLst>
          </p:cNvSpPr>
          <p:nvPr/>
        </p:nvSpPr>
        <p:spPr>
          <a:xfrm>
            <a:off x="182880" y="1709420"/>
            <a:ext cx="1078865" cy="707390"/>
          </a:xfrm>
          <a:prstGeom prst="rect">
            <a:avLst/>
          </a:prstGeom>
          <a:solidFill>
            <a:srgbClr val="FFFFFF"/>
          </a:solidFill>
          <a:ln w="12700" cap="flat" cmpd="sng" algn="ctr">
            <a:solidFill>
              <a:schemeClr val="tx1"/>
            </a:solidFill>
            <a:prstDash val="solid"/>
            <a:headEnd type="none"/>
            <a:tailEnd type="none"/>
          </a:ln>
          <a:effectLst/>
        </p:spPr>
        <p:txBody>
          <a:bodyPr vert="horz" wrap="square" lIns="91440" tIns="45720" rIns="91440" bIns="45720" numCol="1" spcCol="215900" anchor="ctr"/>
          <a:lstStyle/>
          <a:p>
            <a:pPr algn="ctr">
              <a:defRPr lang="es-es" sz="1000">
                <a:solidFill>
                  <a:srgbClr val="000000"/>
                </a:solidFill>
                <a:latin typeface="Open Sans" pitchFamily="1" charset="0"/>
                <a:ea typeface="Open Sans" pitchFamily="1" charset="0"/>
                <a:cs typeface="Open Sans" pitchFamily="1" charset="0"/>
              </a:defRPr>
            </a:pPr>
            <a:r>
              <a:t>Analysis-specific visualization options</a:t>
            </a:r>
          </a:p>
        </p:txBody>
      </p:sp>
    </p:spTree>
    <p:extLst>
      <p:ext uri="{BB962C8B-B14F-4D97-AF65-F5344CB8AC3E}">
        <p14:creationId xmlns:p14="http://schemas.microsoft.com/office/powerpoint/2010/main" val="159196931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7BA32C-DBAE-5E43-B12C-8C2B3807E406}"/>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1E7DDCFF-A088-DA11-98A0-1F75771A543E}"/>
              </a:ext>
            </a:extLst>
          </p:cNvPr>
          <p:cNvSpPr>
            <a:spLocks noGrp="1"/>
          </p:cNvSpPr>
          <p:nvPr>
            <p:ph type="sldNum" sz="quarter" idx="4"/>
          </p:nvPr>
        </p:nvSpPr>
        <p:spPr/>
        <p:txBody>
          <a:bodyPr/>
          <a:lstStyle/>
          <a:p>
            <a:fld id="{38FB3DE5-0BF2-9949-8E8E-62041A1EAFCC}" type="slidenum">
              <a:rPr lang="en-US" smtClean="0"/>
              <a:pPr/>
              <a:t>34</a:t>
            </a:fld>
            <a:endParaRPr lang="en-US"/>
          </a:p>
        </p:txBody>
      </p:sp>
      <p:sp>
        <p:nvSpPr>
          <p:cNvPr id="3" name="Título 2">
            <a:extLst>
              <a:ext uri="{FF2B5EF4-FFF2-40B4-BE49-F238E27FC236}">
                <a16:creationId xmlns:a16="http://schemas.microsoft.com/office/drawing/2014/main" id="{1EF70A9C-7BEC-EBE2-170D-4CEC5217FDEE}"/>
              </a:ext>
            </a:extLst>
          </p:cNvPr>
          <p:cNvSpPr>
            <a:spLocks noGrp="1"/>
          </p:cNvSpPr>
          <p:nvPr>
            <p:ph type="title"/>
          </p:nvPr>
        </p:nvSpPr>
        <p:spPr/>
        <p:txBody>
          <a:bodyPr/>
          <a:lstStyle/>
          <a:p>
            <a:r>
              <a:rPr lang="es-ES" dirty="0" err="1"/>
              <a:t>tappAS</a:t>
            </a:r>
            <a:r>
              <a:rPr lang="es-ES" dirty="0"/>
              <a:t> interface</a:t>
            </a:r>
          </a:p>
        </p:txBody>
      </p:sp>
      <p:pic>
        <p:nvPicPr>
          <p:cNvPr id="14" name="Imagen1" descr="Una captura de pantalla de una computadora&#10;&#10;Descripción generada automáticamente">
            <a:extLst>
              <a:ext uri="{FF2B5EF4-FFF2-40B4-BE49-F238E27FC236}">
                <a16:creationId xmlns:a16="http://schemas.microsoft.com/office/drawing/2014/main" id="{E450924A-A7AF-EA9D-09B5-0C5E5F200E9F}"/>
              </a:ext>
            </a:extLst>
          </p:cNvPr>
          <p:cNvPicPr>
            <a:picLocks noChangeAspect="1"/>
            <a:extLst>
              <a:ext uri="smNativeData">
                <pr:smNativeData xmlns:pr="smNativeData" xmlns:p14="http://schemas.microsoft.com/office/powerpoint/2010/main" xmlns="" val="SMDATA_15_tOjwXhMAAAAlAAAAEQAAAC0AAAAAkAAAAEgAAACQAAAASAAAAAAAAAAAAAAAAAAAAAEAAABQAAAAAAAAAAAA4D8AAAAAAADgPwAAAAAAAOA/AAAAAAAA4D8AAAAAAADgPwAAAAAAAOA/AAAAAAAA4D8AAAAAAADgPwAAAAAAAOA/AAAAAAAA4D8CAAAAjAAAAAAAAAAAAAAA9YpTDP///wgAAAAAAAAAAAAAAAAAAAAAAAAAAAAAAAAAAAAAZAAAAAEAAABAAAAAAAAAAAAAAAAAAAAAAAAAAAAAAAAAAAAAAAAAAAAAAAAAAAAAAAAAAAAAAAAAAAAAAAAAAAAAAAAAAAAAAAAAAAAAAAAAAAAAAAAAAAAAAAAAAAAAFAAAADwAAAAA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AcAAAA4AAAAAAAAAAAAAAAAAAAA////AAAAAAAAAAAAAAAAAAAAAAAAAAAAAAAAAAAAAABkAAAAZAAAAAAAAAAjAAAABAAAAGQAAAAXAAAAFAAAAAAAAAAAAAAA/38AAP9/AAAAAAAACQAAAAQAAAAAAAAADAAAABAAAAAAAAAAAAAAAAAAAAAAAAAAHgAAAGgAAAAAAAAAAAAAAAAAAAAAAAAAAAAAABAnAAAQJwAAAAAAAAAAAAAAAAAAAAAAAAAAAAAAAAAAAAAAAAAAAAAUAAAAAAAAAMDA/wAAAAAAZAAAADIAAAAAAAAAZAAAAAAAAAB/f38ACgAAAB8AAABUAAAA9YpTBf///wEAAAAAAAAAAAAAAAAAAAAAAAAAAAAAAAAAAAAAAAAAAH9/fwJ/f38A////A8zMzADAwP8Af39/AAAAAAAAAAAAAAAAAP///wAAAAAAIQAAABgAAAAUAAAAMggAAHAGAAA6LwAA1BsAABAAAAAmAAAACAAAAP//////////"/>
              </a:ext>
            </a:extLst>
          </p:cNvPicPr>
          <p:nvPr/>
        </p:nvPicPr>
        <p:blipFill>
          <a:blip r:embed="rId2"/>
          <a:stretch>
            <a:fillRect/>
          </a:stretch>
        </p:blipFill>
        <p:spPr>
          <a:xfrm>
            <a:off x="1332230" y="1046480"/>
            <a:ext cx="6344920" cy="3477260"/>
          </a:xfrm>
          <a:prstGeom prst="rect">
            <a:avLst/>
          </a:prstGeom>
          <a:noFill/>
          <a:ln>
            <a:noFill/>
          </a:ln>
          <a:effectLst/>
        </p:spPr>
      </p:pic>
      <p:sp>
        <p:nvSpPr>
          <p:cNvPr id="15" name="Elipse1">
            <a:extLst>
              <a:ext uri="{FF2B5EF4-FFF2-40B4-BE49-F238E27FC236}">
                <a16:creationId xmlns:a16="http://schemas.microsoft.com/office/drawing/2014/main" id="{63F076F1-5715-2282-E1E3-E4D2FF1C8E93}"/>
              </a:ext>
            </a:extLst>
          </p:cNvPr>
          <p:cNvSpPr>
            <a:extLst>
              <a:ext uri="smNativeData">
                <pr:smNativeData xmlns:pr="smNativeData" xmlns:p14="http://schemas.microsoft.com/office/powerpoint/2010/main" xmlns="" val="SMDATA_13_tOjwXhMAAAAlAAAAZgAAAA0AAAAAkAAAAEgAAACQAAAASAAAAAAAAAABAAAAAAAAAAEAAABQAAAAAAAAAAAA8D8AAAAAAADwPwAAAAAAAOA/AAAAAAAA4D8AAAAAAADgPwAAAAAAAOA/AAAAAAAA4D8AAAAAAADgPwAAAAAAAOA/AAAAAAAA4D8CAAAAjAAAAAEAAAAAAAAAwFFOAP///wgAAAAAAAAAAAAAAAAAAAAAAAAAAAAAAAAAAAAAZAAAAAEAAABAAAAAAAAAAAAAAAAAAAAAAAAAAAAAAAAAAAAAAAAAAAAAAAAAAAAAAAAAAAAAAAAAAAAAAAAAAAAAAAAAAAAAAAAAAAAAAAAAAAAAAAAAAAAAAAAAAAAAFAAAADwAAAABAAAAAAAAAFBQRgs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HlsZT4MAAAAEAAAAAAAAAAAAAAAAAAAAAAAAAAeAAAAaAAAAAAAAAAAAAAAAAAAAAAAAAAAAAAAECcAABAnAAAAAAAAAAAAAAAAAAAAAAAAAAAAAAAAAAAAAAAAAAAAABQAAAAAAAAAwMD/AAAAAABkAAAAMgAAAAAAAABkAAAAAAAAAH9/fwAKAAAAHwAAAFQAAADAUU4A////AQAAAAAAAAAAAAAAAAAAAAAAAAAAAAAAAAAAAAAAAAAAUFBGBH9/fwD///8DzMzMAMDA/wB/f38AAAAAAAAAAAAAAAAAAAAAAAAAAAAhAAAAGAAAABQAAAD7IgAA9g0AAKUjAACgDgAAEAAAACYAAAAIAAAA//////////8="/>
              </a:ext>
            </a:extLst>
          </p:cNvSpPr>
          <p:nvPr/>
        </p:nvSpPr>
        <p:spPr>
          <a:xfrm>
            <a:off x="5686425" y="2269490"/>
            <a:ext cx="107950" cy="107950"/>
          </a:xfrm>
          <a:prstGeom prst="ellipse">
            <a:avLst/>
          </a:prstGeom>
          <a:solidFill>
            <a:srgbClr val="C0514E"/>
          </a:solidFill>
          <a:ln w="12700" cap="flat" cmpd="sng" algn="ctr">
            <a:solidFill>
              <a:schemeClr val="tx2"/>
            </a:solidFill>
            <a:prstDash val="solid"/>
            <a:headEnd type="none"/>
            <a:tailEnd type="none"/>
          </a:ln>
          <a:effectLst/>
        </p:spPr>
        <p:txBody>
          <a:bodyPr vert="horz" wrap="square" lIns="91440" tIns="45720" rIns="91440" bIns="45720" numCol="1" spcCol="215900" anchor="ctr"/>
          <a:lstStyle/>
          <a:p>
            <a:pPr algn="ctr">
              <a:defRPr lang="en-us">
                <a:solidFill>
                  <a:srgbClr val="FFFFFF"/>
                </a:solidFill>
              </a:defRPr>
            </a:pPr>
            <a:endParaRPr lang="es-es"/>
          </a:p>
        </p:txBody>
      </p:sp>
      <p:sp>
        <p:nvSpPr>
          <p:cNvPr id="16" name="Rectángulo1">
            <a:extLst>
              <a:ext uri="{FF2B5EF4-FFF2-40B4-BE49-F238E27FC236}">
                <a16:creationId xmlns:a16="http://schemas.microsoft.com/office/drawing/2014/main" id="{3997C7C8-0A54-5A2C-59DD-723544489991}"/>
              </a:ext>
            </a:extLst>
          </p:cNvPr>
          <p:cNvSpPr>
            <a:extLst>
              <a:ext uri="smNativeData">
                <pr:smNativeData xmlns:pr="smNativeData" xmlns:p14="http://schemas.microsoft.com/office/powerpoint/2010/main" xmlns="" val="SMDATA_13_tOjwXhMAAAAlAAAAZAAAAA0AAAAAkAAAAEgAAACQAAAASAAAAAAAAAABAAAAAAAAAAEAAABQAAAAAAAAAAAA4D8AAAAAAADgPwAAAAAAAOA/AAAAAAAA4D8AAAAAAADgPwAAAAAAAOA/AAAAAAAA4D8AAAAAAADgPwAAAAAAAOA/AAAAAAAA4D8CAAAAjAAAAAEAAAAAAAAA////Cv///wgAAAAAAAAAAAAAAAAAAAAAAAAAAAAAAAAAAAAAZAAAAAEAAABAAAAAAAAAAAAAAAAAAAAAAAAAAAAAAAAAAAAAAAAAAAAAAAAAAAAAAAAAAAAAAAAAAAAAAAAAAAAAAAAAAAAAAAAAAAAAAAAAAAAAAAAAAAAAAAAAAAAAFAAAADwAAAABAAAAAAAAAFBQRgs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AAAAAAMAAAAEAAAAAAAAAAAAAAAAAAAAAAAAAAeAAAAaAAAAAAAAAAAAAAAAAAAAAAAAAAAAAAAECcAABAnAAAAAAAAAAAAAAAAAAAAAAAAAAAAAAAAAAAAAAAAAAAAABQAAAAAAAAAwMD/AAAAAABkAAAAMgAAAAAAAABkAAAAAAAAAH9/fwAKAAAAHwAAAFQAAAD///8D////AQAAAAAAAAAAAAAAAAAAAAAAAAAAAAAAAAAAAAAAAAAAUFBGBH9/fwD///8DzMzMAMDA/wB/f38AAAAAAAAAAAAAAAAAAAAAAAAAAAAhAAAAGAAAABQAAACsIwAA6QwAAKQwAADJDwAAEAAAACYAAAAIAAAA//////////8="/>
              </a:ext>
            </a:extLst>
          </p:cNvSpPr>
          <p:nvPr/>
        </p:nvSpPr>
        <p:spPr>
          <a:xfrm>
            <a:off x="5798820" y="2098675"/>
            <a:ext cx="2108200" cy="467360"/>
          </a:xfrm>
          <a:prstGeom prst="rect">
            <a:avLst/>
          </a:prstGeom>
          <a:solidFill>
            <a:schemeClr val="bg2"/>
          </a:solidFill>
          <a:ln w="12700" cap="flat" cmpd="sng" algn="ctr">
            <a:solidFill>
              <a:schemeClr val="tx2"/>
            </a:solidFill>
            <a:prstDash val="solid"/>
            <a:headEnd type="none"/>
            <a:tailEnd type="none"/>
          </a:ln>
          <a:effectLst/>
        </p:spPr>
        <p:txBody>
          <a:bodyPr vert="horz" wrap="square" lIns="91440" tIns="45720" rIns="91440" bIns="45720" numCol="1" spcCol="215900" anchor="ctr"/>
          <a:lstStyle/>
          <a:p>
            <a:pPr>
              <a:defRPr lang="en-us" sz="1000">
                <a:solidFill>
                  <a:srgbClr val="000000"/>
                </a:solidFill>
              </a:defRPr>
            </a:pPr>
            <a:r>
              <a:rPr lang="es-es">
                <a:latin typeface="Open Sans" pitchFamily="1" charset="0"/>
                <a:ea typeface="Open Sans" pitchFamily="1" charset="0"/>
                <a:cs typeface="Open Sans" pitchFamily="1" charset="0"/>
              </a:rPr>
              <a:t>More built-in documentation access points</a:t>
            </a:r>
          </a:p>
        </p:txBody>
      </p:sp>
      <p:sp>
        <p:nvSpPr>
          <p:cNvPr id="17" name="Elipse2">
            <a:extLst>
              <a:ext uri="{FF2B5EF4-FFF2-40B4-BE49-F238E27FC236}">
                <a16:creationId xmlns:a16="http://schemas.microsoft.com/office/drawing/2014/main" id="{05EA12FB-DD05-A47A-D6EE-1C635DB104AA}"/>
              </a:ext>
            </a:extLst>
          </p:cNvPr>
          <p:cNvSpPr>
            <a:extLst>
              <a:ext uri="smNativeData">
                <pr:smNativeData xmlns:pr="smNativeData" xmlns:p14="http://schemas.microsoft.com/office/powerpoint/2010/main" xmlns="" val="SMDATA_13_tOjwXhMAAAAlAAAAZgAAAA0AAAAAkAAAAEgAAACQAAAASAAAAAAAAAABAAAAAAAAAAEAAABQAAAAAAAAAAAA8D8AAAAAAADwPwAAAAAAAOA/AAAAAAAA4D8AAAAAAADgPwAAAAAAAOA/AAAAAAAA4D8AAAAAAADgPwAAAAAAAOA/AAAAAAAA4D8CAAAAjAAAAAEAAAAAAAAAwFFOAP///wgAAAAAAAAAAAAAAAAAAAAAAAAAAAAAAAAAAAAAZAAAAAEAAABAAAAAAAAAAAAAAAAAAAAAAAAAAAAAAAAAAAAAAAAAAAAAAAAAAAAAAAAAAAAAAAAAAAAAAAAAAAAAAAAAAAAAAAAAAAAAAAAAAAAAAAAAAAAAAAAAAAAAFAAAADwAAAABAAAAAAAAAFBQRgs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HlsZT4MAAAAEAAAAAAAAAAAAAAAAAAAAAAAAAAeAAAAaAAAAAAAAAAAAAAAAAAAAAAAAAAAAAAAECcAABAnAAAAAAAAAAAAAAAAAAAAAAAAAAAAAAAAAAAAAAAAAAAAABQAAAAAAAAAwMD/AAAAAABkAAAAMgAAAAAAAABkAAAAAAAAAH9/fwAKAAAAHwAAAFQAAADAUU4A////AQAAAAAAAAAAAAAAAAAAAAAAAAAAAAAAAAAAAAAAAAAAUFBGBH9/fwD///8DzMzMAMDA/wB/f38AAAAAAAAAAAAAAAAAAAAAAAAAAAAhAAAAGAAAABQAAAC+LAAAHwcAAGgtAADJBwAAEAAAACYAAAAIAAAA//////////8="/>
              </a:ext>
            </a:extLst>
          </p:cNvSpPr>
          <p:nvPr/>
        </p:nvSpPr>
        <p:spPr>
          <a:xfrm>
            <a:off x="7273290" y="1157605"/>
            <a:ext cx="107950" cy="107950"/>
          </a:xfrm>
          <a:prstGeom prst="ellipse">
            <a:avLst/>
          </a:prstGeom>
          <a:solidFill>
            <a:srgbClr val="C0514E"/>
          </a:solidFill>
          <a:ln w="12700" cap="flat" cmpd="sng" algn="ctr">
            <a:solidFill>
              <a:schemeClr val="tx2"/>
            </a:solidFill>
            <a:prstDash val="solid"/>
            <a:headEnd type="none"/>
            <a:tailEnd type="none"/>
          </a:ln>
          <a:effectLst/>
        </p:spPr>
        <p:txBody>
          <a:bodyPr vert="horz" wrap="square" lIns="91440" tIns="45720" rIns="91440" bIns="45720" numCol="1" spcCol="215900" anchor="ctr"/>
          <a:lstStyle/>
          <a:p>
            <a:pPr algn="ctr">
              <a:defRPr lang="en-us">
                <a:solidFill>
                  <a:srgbClr val="FFFFFF"/>
                </a:solidFill>
              </a:defRPr>
            </a:pPr>
            <a:endParaRPr lang="es-es"/>
          </a:p>
        </p:txBody>
      </p:sp>
      <p:sp>
        <p:nvSpPr>
          <p:cNvPr id="18" name="Elipse3">
            <a:extLst>
              <a:ext uri="{FF2B5EF4-FFF2-40B4-BE49-F238E27FC236}">
                <a16:creationId xmlns:a16="http://schemas.microsoft.com/office/drawing/2014/main" id="{BCD1B5D4-2848-C1A7-DC36-BF4AF2847F41}"/>
              </a:ext>
            </a:extLst>
          </p:cNvPr>
          <p:cNvSpPr>
            <a:extLst>
              <a:ext uri="smNativeData">
                <pr:smNativeData xmlns:pr="smNativeData" xmlns:p14="http://schemas.microsoft.com/office/powerpoint/2010/main" xmlns="" val="SMDATA_13_tOjwXhMAAAAlAAAAZgAAAA0AAAAAkAAAAEgAAACQAAAASAAAAAAAAAABAAAAAAAAAAEAAABQAAAAAAAAAAAA8D8AAAAAAADwPwAAAAAAAOA/AAAAAAAA4D8AAAAAAADgPwAAAAAAAOA/AAAAAAAA4D8AAAAAAADgPwAAAAAAAOA/AAAAAAAA4D8CAAAAjAAAAAEAAAAAAAAAwFFOAP///wgAAAAAAAAAAAAAAAAAAAAAAAAAAAAAAAAAAAAAZAAAAAEAAABAAAAAAAAAAAAAAAAAAAAAAAAAAAAAAAAAAAAAAAAAAAAAAAAAAAAAAAAAAAAAAAAAAAAAAAAAAAAAAAAAAAAAAAAAAAAAAAAAAAAAAAAAAAAAAAAAAAAAFAAAADwAAAABAAAAAAAAAFBQRgs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HlsZT4MAAAAEAAAAAAAAAAAAAAAAAAAAAAAAAAeAAAAaAAAAAAAAAAAAAAAAAAAAAAAAAAAAAAAECcAABAnAAAAAAAAAAAAAAAAAAAAAAAAAAAAAAAAAAAAAAAAAAAAABQAAAAAAAAAwMD/AAAAAABkAAAAMgAAAAAAAABkAAAAAAAAAH9/fwAKAAAAHwAAAFQAAADAUU4A////AQAAAAAAAAAAAAAAAAAAAAAAAAAAAAAAAAAAAAAAAAAAUFBGBH9/fwD///8DzMzMAMDA/wB/f38AAAAAAAAAAAAAAAAAAAAAAAAAAAAhAAAAGAAAABQAAAChBwAAwg0AAEsIAABsDgAAEAAAACYAAAAIAAAA//////////8="/>
              </a:ext>
            </a:extLst>
          </p:cNvSpPr>
          <p:nvPr/>
        </p:nvSpPr>
        <p:spPr>
          <a:xfrm>
            <a:off x="1240155" y="2236470"/>
            <a:ext cx="107950" cy="107950"/>
          </a:xfrm>
          <a:prstGeom prst="ellipse">
            <a:avLst/>
          </a:prstGeom>
          <a:solidFill>
            <a:srgbClr val="C0514E"/>
          </a:solidFill>
          <a:ln w="12700" cap="flat" cmpd="sng" algn="ctr">
            <a:solidFill>
              <a:schemeClr val="tx2"/>
            </a:solidFill>
            <a:prstDash val="solid"/>
            <a:headEnd type="none"/>
            <a:tailEnd type="none"/>
          </a:ln>
          <a:effectLst/>
        </p:spPr>
        <p:txBody>
          <a:bodyPr vert="horz" wrap="square" lIns="91440" tIns="45720" rIns="91440" bIns="45720" numCol="1" spcCol="215900" anchor="ctr"/>
          <a:lstStyle/>
          <a:p>
            <a:pPr algn="ctr">
              <a:defRPr lang="en-us">
                <a:solidFill>
                  <a:srgbClr val="FFFFFF"/>
                </a:solidFill>
              </a:defRPr>
            </a:pPr>
            <a:endParaRPr lang="es-es"/>
          </a:p>
        </p:txBody>
      </p:sp>
      <p:sp>
        <p:nvSpPr>
          <p:cNvPr id="19" name="Elipse4">
            <a:extLst>
              <a:ext uri="{FF2B5EF4-FFF2-40B4-BE49-F238E27FC236}">
                <a16:creationId xmlns:a16="http://schemas.microsoft.com/office/drawing/2014/main" id="{FFA7F2CF-9B99-24E6-E2CA-E08D8F95F168}"/>
              </a:ext>
            </a:extLst>
          </p:cNvPr>
          <p:cNvSpPr>
            <a:extLst>
              <a:ext uri="smNativeData">
                <pr:smNativeData xmlns:pr="smNativeData" xmlns:p14="http://schemas.microsoft.com/office/powerpoint/2010/main" xmlns="" val="SMDATA_13_tOjwXhMAAAAlAAAAZgAAAA0AAAAAkAAAAEgAAACQAAAASAAAAAAAAAABAAAAAAAAAAEAAABQAAAAAAAAAAAA8D8AAAAAAADwPwAAAAAAAOA/AAAAAAAA4D8AAAAAAADgPwAAAAAAAOA/AAAAAAAA4D8AAAAAAADgPwAAAAAAAOA/AAAAAAAA4D8CAAAAjAAAAAEAAAAAAAAAwFFOAP///wgAAAAAAAAAAAAAAAAAAAAAAAAAAAAAAAAAAAAAZAAAAAEAAABAAAAAAAAAAAAAAAAAAAAAAAAAAAAAAAAAAAAAAAAAAAAAAAAAAAAAAAAAAAAAAAAAAAAAAAAAAAAAAAAAAAAAAAAAAAAAAAAAAAAAAAAAAAAAAAAAAAAAFAAAADwAAAABAAAAAAAAAFBQRgs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HlsZT4MAAAAEAAAAAAAAAAAAAAAAAAAAAAAAAAeAAAAaAAAAAAAAAAAAAAAAAAAAAAAAAAAAAAAECcAABAnAAAAAAAAAAAAAAAAAAAAAAAAAAAAAAAAAAAAAAAAAAAAABQAAAAAAAAAwMD/AAAAAABkAAAAMgAAAAAAAABkAAAAAAAAAH9/fwAKAAAAHwAAAFQAAADAUU4A////AQAAAAAAAAAAAAAAAAAAAAAAAAAAAAAAAAAAAAAAAAAAUFBGBH9/fwD///8DzMzMAMDA/wB/f38AAAAAAAAAAAAAAAAAAAAAAAAAAAAhAAAAGAAAABQAAACgBwAAvRYAAEoIAABnFwAAEAAAACYAAAAIAAAA//////////8="/>
              </a:ext>
            </a:extLst>
          </p:cNvSpPr>
          <p:nvPr/>
        </p:nvSpPr>
        <p:spPr>
          <a:xfrm>
            <a:off x="1239520" y="3696335"/>
            <a:ext cx="107950" cy="107950"/>
          </a:xfrm>
          <a:prstGeom prst="ellipse">
            <a:avLst/>
          </a:prstGeom>
          <a:solidFill>
            <a:srgbClr val="C0514E"/>
          </a:solidFill>
          <a:ln w="12700" cap="flat" cmpd="sng" algn="ctr">
            <a:solidFill>
              <a:schemeClr val="tx2"/>
            </a:solidFill>
            <a:prstDash val="solid"/>
            <a:headEnd type="none"/>
            <a:tailEnd type="none"/>
          </a:ln>
          <a:effectLst/>
        </p:spPr>
        <p:txBody>
          <a:bodyPr vert="horz" wrap="square" lIns="91440" tIns="45720" rIns="91440" bIns="45720" numCol="1" spcCol="215900" anchor="ctr"/>
          <a:lstStyle/>
          <a:p>
            <a:pPr algn="ctr">
              <a:defRPr lang="en-us">
                <a:solidFill>
                  <a:srgbClr val="FFFFFF"/>
                </a:solidFill>
              </a:defRPr>
            </a:pPr>
            <a:endParaRPr lang="es-es"/>
          </a:p>
        </p:txBody>
      </p:sp>
      <p:sp>
        <p:nvSpPr>
          <p:cNvPr id="20" name="Elipse5">
            <a:extLst>
              <a:ext uri="{FF2B5EF4-FFF2-40B4-BE49-F238E27FC236}">
                <a16:creationId xmlns:a16="http://schemas.microsoft.com/office/drawing/2014/main" id="{B9B8A487-1346-7995-23E4-493B2883EC07}"/>
              </a:ext>
            </a:extLst>
          </p:cNvPr>
          <p:cNvSpPr>
            <a:extLst>
              <a:ext uri="smNativeData">
                <pr:smNativeData xmlns:pr="smNativeData" xmlns:p14="http://schemas.microsoft.com/office/powerpoint/2010/main" xmlns="" val="SMDATA_13_tOjwXhMAAAAlAAAAZgAAAA0AAAAAkAAAAEgAAACQAAAASAAAAAAAAAABAAAAAAAAAAEAAABQAAAAAAAAAAAA8D8AAAAAAADwPwAAAAAAAOA/AAAAAAAA4D8AAAAAAADgPwAAAAAAAOA/AAAAAAAA4D8AAAAAAADgPwAAAAAAAOA/AAAAAAAA4D8CAAAAjAAAAAEAAAAAAAAAwFFOAP///wgAAAAAAAAAAAAAAAAAAAAAAAAAAAAAAAAAAAAAZAAAAAEAAABAAAAAAAAAAAAAAAAAAAAAAAAAAAAAAAAAAAAAAAAAAAAAAAAAAAAAAAAAAAAAAAAAAAAAAAAAAAAAAAAAAAAAAAAAAAAAAAAAAAAAAAAAAAAAAAAAAAAAFAAAADwAAAABAAAAAAAAAFBQRgs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BcAAAAUAAAAAAAAAAAAAAD/fwAA/38AAAAAAAAJAAAABAAAAHlsZT4MAAAAEAAAAAAAAAAAAAAAAAAAAAAAAAAeAAAAaAAAAAAAAAAAAAAAAAAAAAAAAAAAAAAAECcAABAnAAAAAAAAAAAAAAAAAAAAAAAAAAAAAAAAAAAAAAAAAAAAABQAAAAAAAAAwMD/AAAAAABkAAAAMgAAAAAAAABkAAAAAAAAAH9/fwAKAAAAHwAAAFQAAADAUU4A////AQAAAAAAAAAAAAAAAAAAAAAAAAAAAAAAAAAAAAAAAAAAUFBGBH9/fwD///8DzMzMAMDA/wB/f38AAAAAAAAAAAAAAAAAAAAAAAAAAAAhAAAAGAAAABQAAACpBwAAXBIAAFMIAAAGEwAAEAAAACYAAAAIAAAA//////////8="/>
              </a:ext>
            </a:extLst>
          </p:cNvSpPr>
          <p:nvPr/>
        </p:nvSpPr>
        <p:spPr>
          <a:xfrm>
            <a:off x="1245235" y="2984500"/>
            <a:ext cx="107950" cy="107950"/>
          </a:xfrm>
          <a:prstGeom prst="ellipse">
            <a:avLst/>
          </a:prstGeom>
          <a:solidFill>
            <a:srgbClr val="C0514E"/>
          </a:solidFill>
          <a:ln w="12700" cap="flat" cmpd="sng" algn="ctr">
            <a:solidFill>
              <a:schemeClr val="tx2"/>
            </a:solidFill>
            <a:prstDash val="solid"/>
            <a:headEnd type="none"/>
            <a:tailEnd type="none"/>
          </a:ln>
          <a:effectLst/>
        </p:spPr>
        <p:txBody>
          <a:bodyPr vert="horz" wrap="square" lIns="91440" tIns="45720" rIns="91440" bIns="45720" numCol="1" spcCol="215900" anchor="ctr"/>
          <a:lstStyle/>
          <a:p>
            <a:pPr algn="ctr">
              <a:defRPr lang="en-us">
                <a:solidFill>
                  <a:srgbClr val="FFFFFF"/>
                </a:solidFill>
              </a:defRPr>
            </a:pPr>
            <a:endParaRPr lang="es-es"/>
          </a:p>
        </p:txBody>
      </p:sp>
    </p:spTree>
    <p:extLst>
      <p:ext uri="{BB962C8B-B14F-4D97-AF65-F5344CB8AC3E}">
        <p14:creationId xmlns:p14="http://schemas.microsoft.com/office/powerpoint/2010/main" val="24386522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470C2259-2F77-0D4E-5DA0-9716AA3A355B}"/>
              </a:ext>
            </a:extLst>
          </p:cNvPr>
          <p:cNvSpPr>
            <a:spLocks noGrp="1"/>
          </p:cNvSpPr>
          <p:nvPr>
            <p:ph type="sldNum" sz="quarter" idx="4"/>
          </p:nvPr>
        </p:nvSpPr>
        <p:spPr/>
        <p:txBody>
          <a:bodyPr/>
          <a:lstStyle/>
          <a:p>
            <a:fld id="{38FB3DE5-0BF2-9949-8E8E-62041A1EAFCC}" type="slidenum">
              <a:rPr lang="en-US" smtClean="0"/>
              <a:pPr/>
              <a:t>35</a:t>
            </a:fld>
            <a:endParaRPr lang="en-US"/>
          </a:p>
        </p:txBody>
      </p:sp>
      <p:sp>
        <p:nvSpPr>
          <p:cNvPr id="3" name="Título 2">
            <a:extLst>
              <a:ext uri="{FF2B5EF4-FFF2-40B4-BE49-F238E27FC236}">
                <a16:creationId xmlns:a16="http://schemas.microsoft.com/office/drawing/2014/main" id="{76A150E1-AFB3-56F2-5DF6-F47E78CE3F5B}"/>
              </a:ext>
            </a:extLst>
          </p:cNvPr>
          <p:cNvSpPr>
            <a:spLocks noGrp="1"/>
          </p:cNvSpPr>
          <p:nvPr>
            <p:ph type="title"/>
          </p:nvPr>
        </p:nvSpPr>
        <p:spPr/>
        <p:txBody>
          <a:bodyPr/>
          <a:lstStyle/>
          <a:p>
            <a:r>
              <a:rPr lang="es-ES" dirty="0" err="1"/>
              <a:t>Some</a:t>
            </a:r>
            <a:r>
              <a:rPr lang="es-ES" dirty="0"/>
              <a:t> </a:t>
            </a:r>
            <a:r>
              <a:rPr lang="es-ES" dirty="0" err="1"/>
              <a:t>results</a:t>
            </a:r>
            <a:r>
              <a:rPr lang="es-ES" dirty="0"/>
              <a:t> </a:t>
            </a:r>
            <a:r>
              <a:rPr lang="es-ES" dirty="0" err="1"/>
              <a:t>screen-shots</a:t>
            </a:r>
            <a:r>
              <a:rPr lang="es-ES" dirty="0"/>
              <a:t>: General </a:t>
            </a:r>
            <a:r>
              <a:rPr lang="es-ES" dirty="0" err="1"/>
              <a:t>Summary</a:t>
            </a:r>
            <a:endParaRPr lang="es-ES" dirty="0"/>
          </a:p>
        </p:txBody>
      </p:sp>
      <p:pic>
        <p:nvPicPr>
          <p:cNvPr id="7" name="Imagen 6" descr="Interfaz de usuario gráfica, Aplicación, Excel&#10;&#10;El contenido generado por IA puede ser incorrecto.">
            <a:extLst>
              <a:ext uri="{FF2B5EF4-FFF2-40B4-BE49-F238E27FC236}">
                <a16:creationId xmlns:a16="http://schemas.microsoft.com/office/drawing/2014/main" id="{7C404825-195A-2860-5281-4F8E23116AA8}"/>
              </a:ext>
            </a:extLst>
          </p:cNvPr>
          <p:cNvPicPr>
            <a:picLocks noChangeAspect="1"/>
          </p:cNvPicPr>
          <p:nvPr/>
        </p:nvPicPr>
        <p:blipFill>
          <a:blip r:embed="rId2"/>
          <a:stretch>
            <a:fillRect/>
          </a:stretch>
        </p:blipFill>
        <p:spPr>
          <a:xfrm>
            <a:off x="1154009" y="680440"/>
            <a:ext cx="6317002" cy="3980457"/>
          </a:xfrm>
          <a:prstGeom prst="rect">
            <a:avLst/>
          </a:prstGeom>
        </p:spPr>
      </p:pic>
      <p:sp>
        <p:nvSpPr>
          <p:cNvPr id="8" name="Rectángulo redondeado 7">
            <a:extLst>
              <a:ext uri="{FF2B5EF4-FFF2-40B4-BE49-F238E27FC236}">
                <a16:creationId xmlns:a16="http://schemas.microsoft.com/office/drawing/2014/main" id="{F5BA4A5F-678D-FE4E-484A-3309B4B5AFF5}"/>
              </a:ext>
            </a:extLst>
          </p:cNvPr>
          <p:cNvSpPr/>
          <p:nvPr/>
        </p:nvSpPr>
        <p:spPr>
          <a:xfrm>
            <a:off x="2052918" y="2169459"/>
            <a:ext cx="744070" cy="152400"/>
          </a:xfrm>
          <a:prstGeom prst="roundRect">
            <a:avLst/>
          </a:prstGeom>
          <a:noFill/>
          <a:ln w="254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9" name="Rectángulo redondeado 8">
            <a:extLst>
              <a:ext uri="{FF2B5EF4-FFF2-40B4-BE49-F238E27FC236}">
                <a16:creationId xmlns:a16="http://schemas.microsoft.com/office/drawing/2014/main" id="{F1078348-6C23-5B7A-15CF-F21A5A6F5C36}"/>
              </a:ext>
            </a:extLst>
          </p:cNvPr>
          <p:cNvSpPr/>
          <p:nvPr/>
        </p:nvSpPr>
        <p:spPr>
          <a:xfrm>
            <a:off x="1154009" y="779930"/>
            <a:ext cx="316203" cy="242046"/>
          </a:xfrm>
          <a:prstGeom prst="roundRect">
            <a:avLst/>
          </a:prstGeom>
          <a:noFill/>
          <a:ln w="254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97350212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10665D-5CF6-79E0-9EC9-4E2184DBBC7F}"/>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445ECD3A-6B6C-8361-9B0A-A2E017889D11}"/>
              </a:ext>
            </a:extLst>
          </p:cNvPr>
          <p:cNvSpPr>
            <a:spLocks noGrp="1"/>
          </p:cNvSpPr>
          <p:nvPr>
            <p:ph type="sldNum" sz="quarter" idx="4"/>
          </p:nvPr>
        </p:nvSpPr>
        <p:spPr/>
        <p:txBody>
          <a:bodyPr/>
          <a:lstStyle/>
          <a:p>
            <a:fld id="{38FB3DE5-0BF2-9949-8E8E-62041A1EAFCC}" type="slidenum">
              <a:rPr lang="en-US" smtClean="0"/>
              <a:pPr/>
              <a:t>36</a:t>
            </a:fld>
            <a:endParaRPr lang="en-US"/>
          </a:p>
        </p:txBody>
      </p:sp>
      <p:sp>
        <p:nvSpPr>
          <p:cNvPr id="3" name="Título 2">
            <a:extLst>
              <a:ext uri="{FF2B5EF4-FFF2-40B4-BE49-F238E27FC236}">
                <a16:creationId xmlns:a16="http://schemas.microsoft.com/office/drawing/2014/main" id="{7EB37B83-87E0-844B-4DB5-02343CC9FCD1}"/>
              </a:ext>
            </a:extLst>
          </p:cNvPr>
          <p:cNvSpPr>
            <a:spLocks noGrp="1"/>
          </p:cNvSpPr>
          <p:nvPr>
            <p:ph type="title"/>
          </p:nvPr>
        </p:nvSpPr>
        <p:spPr/>
        <p:txBody>
          <a:bodyPr/>
          <a:lstStyle/>
          <a:p>
            <a:r>
              <a:rPr lang="es-ES" dirty="0" err="1"/>
              <a:t>Some</a:t>
            </a:r>
            <a:r>
              <a:rPr lang="es-ES" dirty="0"/>
              <a:t> </a:t>
            </a:r>
            <a:r>
              <a:rPr lang="es-ES" dirty="0" err="1"/>
              <a:t>results</a:t>
            </a:r>
            <a:r>
              <a:rPr lang="es-ES" dirty="0"/>
              <a:t> </a:t>
            </a:r>
            <a:r>
              <a:rPr lang="es-ES" dirty="0" err="1"/>
              <a:t>screen-shots</a:t>
            </a:r>
            <a:r>
              <a:rPr lang="es-ES" dirty="0"/>
              <a:t>: </a:t>
            </a:r>
            <a:r>
              <a:rPr lang="es-ES" dirty="0" err="1"/>
              <a:t>Diversity</a:t>
            </a:r>
            <a:r>
              <a:rPr lang="es-ES" dirty="0"/>
              <a:t> </a:t>
            </a:r>
            <a:r>
              <a:rPr lang="es-ES" dirty="0" err="1"/>
              <a:t>Analysis</a:t>
            </a:r>
            <a:r>
              <a:rPr lang="es-ES" dirty="0"/>
              <a:t> + </a:t>
            </a:r>
            <a:r>
              <a:rPr lang="es-ES" dirty="0" err="1"/>
              <a:t>Visualization</a:t>
            </a:r>
            <a:endParaRPr lang="es-ES" dirty="0"/>
          </a:p>
        </p:txBody>
      </p:sp>
      <p:pic>
        <p:nvPicPr>
          <p:cNvPr id="5" name="Imagen 4" descr="Imagen que contiene Gráfico&#10;&#10;El contenido generado por IA puede ser incorrecto.">
            <a:extLst>
              <a:ext uri="{FF2B5EF4-FFF2-40B4-BE49-F238E27FC236}">
                <a16:creationId xmlns:a16="http://schemas.microsoft.com/office/drawing/2014/main" id="{76C7CC3C-6388-67AE-CE48-203461D05B13}"/>
              </a:ext>
            </a:extLst>
          </p:cNvPr>
          <p:cNvPicPr>
            <a:picLocks noChangeAspect="1"/>
          </p:cNvPicPr>
          <p:nvPr/>
        </p:nvPicPr>
        <p:blipFill>
          <a:blip r:embed="rId2"/>
          <a:stretch>
            <a:fillRect/>
          </a:stretch>
        </p:blipFill>
        <p:spPr>
          <a:xfrm>
            <a:off x="1550407" y="846456"/>
            <a:ext cx="6043186" cy="3792620"/>
          </a:xfrm>
          <a:prstGeom prst="rect">
            <a:avLst/>
          </a:prstGeom>
        </p:spPr>
      </p:pic>
      <p:sp>
        <p:nvSpPr>
          <p:cNvPr id="4" name="Rectángulo redondeado 3">
            <a:extLst>
              <a:ext uri="{FF2B5EF4-FFF2-40B4-BE49-F238E27FC236}">
                <a16:creationId xmlns:a16="http://schemas.microsoft.com/office/drawing/2014/main" id="{FA5290A1-85AD-2C8D-389A-68AF3987625F}"/>
              </a:ext>
            </a:extLst>
          </p:cNvPr>
          <p:cNvSpPr/>
          <p:nvPr/>
        </p:nvSpPr>
        <p:spPr>
          <a:xfrm flipV="1">
            <a:off x="2543538" y="977154"/>
            <a:ext cx="369991" cy="242046"/>
          </a:xfrm>
          <a:prstGeom prst="roundRect">
            <a:avLst/>
          </a:prstGeom>
          <a:noFill/>
          <a:ln w="254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 name="Rectángulo redondeado 5">
            <a:extLst>
              <a:ext uri="{FF2B5EF4-FFF2-40B4-BE49-F238E27FC236}">
                <a16:creationId xmlns:a16="http://schemas.microsoft.com/office/drawing/2014/main" id="{D8531D84-8350-F872-2471-BC9A498C80B3}"/>
              </a:ext>
            </a:extLst>
          </p:cNvPr>
          <p:cNvSpPr/>
          <p:nvPr/>
        </p:nvSpPr>
        <p:spPr>
          <a:xfrm flipV="1">
            <a:off x="1550407" y="2428623"/>
            <a:ext cx="170329" cy="242046"/>
          </a:xfrm>
          <a:prstGeom prst="roundRect">
            <a:avLst/>
          </a:prstGeom>
          <a:noFill/>
          <a:ln w="254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Rectángulo redondeado 7">
            <a:extLst>
              <a:ext uri="{FF2B5EF4-FFF2-40B4-BE49-F238E27FC236}">
                <a16:creationId xmlns:a16="http://schemas.microsoft.com/office/drawing/2014/main" id="{23C75B86-BDD9-F661-E48F-8C90A2330102}"/>
              </a:ext>
            </a:extLst>
          </p:cNvPr>
          <p:cNvSpPr/>
          <p:nvPr/>
        </p:nvSpPr>
        <p:spPr>
          <a:xfrm flipV="1">
            <a:off x="3065929" y="2288550"/>
            <a:ext cx="654424" cy="140073"/>
          </a:xfrm>
          <a:prstGeom prst="roundRect">
            <a:avLst/>
          </a:prstGeom>
          <a:noFill/>
          <a:ln w="254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29955163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75753C-EC48-9345-CA6F-9C12876C305C}"/>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5084B8D7-7637-E42A-7C41-DC0E129E471E}"/>
              </a:ext>
            </a:extLst>
          </p:cNvPr>
          <p:cNvSpPr>
            <a:spLocks noGrp="1"/>
          </p:cNvSpPr>
          <p:nvPr>
            <p:ph type="sldNum" sz="quarter" idx="4"/>
          </p:nvPr>
        </p:nvSpPr>
        <p:spPr/>
        <p:txBody>
          <a:bodyPr/>
          <a:lstStyle/>
          <a:p>
            <a:fld id="{38FB3DE5-0BF2-9949-8E8E-62041A1EAFCC}" type="slidenum">
              <a:rPr lang="en-US" smtClean="0"/>
              <a:pPr/>
              <a:t>37</a:t>
            </a:fld>
            <a:endParaRPr lang="en-US"/>
          </a:p>
        </p:txBody>
      </p:sp>
      <p:sp>
        <p:nvSpPr>
          <p:cNvPr id="3" name="Título 2">
            <a:extLst>
              <a:ext uri="{FF2B5EF4-FFF2-40B4-BE49-F238E27FC236}">
                <a16:creationId xmlns:a16="http://schemas.microsoft.com/office/drawing/2014/main" id="{598A0D1B-7BDA-3DA2-F625-6DB3400D6801}"/>
              </a:ext>
            </a:extLst>
          </p:cNvPr>
          <p:cNvSpPr>
            <a:spLocks noGrp="1"/>
          </p:cNvSpPr>
          <p:nvPr>
            <p:ph type="title"/>
          </p:nvPr>
        </p:nvSpPr>
        <p:spPr/>
        <p:txBody>
          <a:bodyPr/>
          <a:lstStyle/>
          <a:p>
            <a:r>
              <a:rPr lang="es-ES" dirty="0" err="1"/>
              <a:t>Some</a:t>
            </a:r>
            <a:r>
              <a:rPr lang="es-ES" dirty="0"/>
              <a:t> </a:t>
            </a:r>
            <a:r>
              <a:rPr lang="es-ES" dirty="0" err="1"/>
              <a:t>results</a:t>
            </a:r>
            <a:r>
              <a:rPr lang="es-ES" dirty="0"/>
              <a:t> </a:t>
            </a:r>
            <a:r>
              <a:rPr lang="es-ES" dirty="0" err="1"/>
              <a:t>screen-shots</a:t>
            </a:r>
            <a:r>
              <a:rPr lang="es-ES" dirty="0"/>
              <a:t>: </a:t>
            </a:r>
            <a:r>
              <a:rPr lang="es-ES" dirty="0" err="1"/>
              <a:t>Browse</a:t>
            </a:r>
            <a:r>
              <a:rPr lang="es-ES" dirty="0"/>
              <a:t> </a:t>
            </a:r>
            <a:r>
              <a:rPr lang="es-ES" dirty="0" err="1"/>
              <a:t>specific</a:t>
            </a:r>
            <a:r>
              <a:rPr lang="es-ES" dirty="0"/>
              <a:t> genes</a:t>
            </a:r>
          </a:p>
        </p:txBody>
      </p:sp>
      <p:pic>
        <p:nvPicPr>
          <p:cNvPr id="6" name="Imagen 5" descr="Escala de tiempo&#10;&#10;El contenido generado por IA puede ser incorrecto.">
            <a:extLst>
              <a:ext uri="{FF2B5EF4-FFF2-40B4-BE49-F238E27FC236}">
                <a16:creationId xmlns:a16="http://schemas.microsoft.com/office/drawing/2014/main" id="{E06EA3DA-D970-D453-E48A-1EB8C7815B9D}"/>
              </a:ext>
            </a:extLst>
          </p:cNvPr>
          <p:cNvPicPr>
            <a:picLocks noChangeAspect="1"/>
          </p:cNvPicPr>
          <p:nvPr/>
        </p:nvPicPr>
        <p:blipFill>
          <a:blip r:embed="rId2"/>
          <a:stretch>
            <a:fillRect/>
          </a:stretch>
        </p:blipFill>
        <p:spPr>
          <a:xfrm>
            <a:off x="4667546" y="752880"/>
            <a:ext cx="4369783" cy="1677384"/>
          </a:xfrm>
          <a:prstGeom prst="rect">
            <a:avLst/>
          </a:prstGeom>
        </p:spPr>
      </p:pic>
      <p:pic>
        <p:nvPicPr>
          <p:cNvPr id="8" name="Imagen 7" descr="Gráfico, Gráfico de cajas y bigotes&#10;&#10;El contenido generado por IA puede ser incorrecto.">
            <a:extLst>
              <a:ext uri="{FF2B5EF4-FFF2-40B4-BE49-F238E27FC236}">
                <a16:creationId xmlns:a16="http://schemas.microsoft.com/office/drawing/2014/main" id="{F81C6DE2-1F2D-C012-5207-571245884C00}"/>
              </a:ext>
            </a:extLst>
          </p:cNvPr>
          <p:cNvPicPr>
            <a:picLocks noChangeAspect="1"/>
          </p:cNvPicPr>
          <p:nvPr/>
        </p:nvPicPr>
        <p:blipFill>
          <a:blip r:embed="rId3"/>
          <a:stretch>
            <a:fillRect/>
          </a:stretch>
        </p:blipFill>
        <p:spPr>
          <a:xfrm>
            <a:off x="92751" y="752880"/>
            <a:ext cx="4479249" cy="1737424"/>
          </a:xfrm>
          <a:prstGeom prst="rect">
            <a:avLst/>
          </a:prstGeom>
        </p:spPr>
      </p:pic>
      <p:pic>
        <p:nvPicPr>
          <p:cNvPr id="10" name="Imagen 9">
            <a:extLst>
              <a:ext uri="{FF2B5EF4-FFF2-40B4-BE49-F238E27FC236}">
                <a16:creationId xmlns:a16="http://schemas.microsoft.com/office/drawing/2014/main" id="{4C71D80F-2834-7D21-6907-F2C5660FA2D5}"/>
              </a:ext>
            </a:extLst>
          </p:cNvPr>
          <p:cNvPicPr>
            <a:picLocks noChangeAspect="1"/>
          </p:cNvPicPr>
          <p:nvPr/>
        </p:nvPicPr>
        <p:blipFill>
          <a:blip r:embed="rId4"/>
          <a:stretch>
            <a:fillRect/>
          </a:stretch>
        </p:blipFill>
        <p:spPr>
          <a:xfrm>
            <a:off x="2039152" y="2672623"/>
            <a:ext cx="5546322" cy="2158192"/>
          </a:xfrm>
          <a:prstGeom prst="rect">
            <a:avLst/>
          </a:prstGeom>
        </p:spPr>
      </p:pic>
      <p:sp>
        <p:nvSpPr>
          <p:cNvPr id="13" name="Rectángulo redondeado 12">
            <a:extLst>
              <a:ext uri="{FF2B5EF4-FFF2-40B4-BE49-F238E27FC236}">
                <a16:creationId xmlns:a16="http://schemas.microsoft.com/office/drawing/2014/main" id="{CC21C053-61F1-C37B-88E9-C6EFB8CC43F4}"/>
              </a:ext>
            </a:extLst>
          </p:cNvPr>
          <p:cNvSpPr/>
          <p:nvPr/>
        </p:nvSpPr>
        <p:spPr>
          <a:xfrm flipV="1">
            <a:off x="195861" y="752880"/>
            <a:ext cx="1145259" cy="126686"/>
          </a:xfrm>
          <a:prstGeom prst="roundRect">
            <a:avLst/>
          </a:prstGeom>
          <a:noFill/>
          <a:ln w="254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4" name="Rectángulo redondeado 13">
            <a:extLst>
              <a:ext uri="{FF2B5EF4-FFF2-40B4-BE49-F238E27FC236}">
                <a16:creationId xmlns:a16="http://schemas.microsoft.com/office/drawing/2014/main" id="{7D27249B-CABF-FD74-A371-27708A9EB69C}"/>
              </a:ext>
            </a:extLst>
          </p:cNvPr>
          <p:cNvSpPr/>
          <p:nvPr/>
        </p:nvSpPr>
        <p:spPr>
          <a:xfrm flipV="1">
            <a:off x="4667546" y="752880"/>
            <a:ext cx="1145259" cy="126686"/>
          </a:xfrm>
          <a:prstGeom prst="roundRect">
            <a:avLst/>
          </a:prstGeom>
          <a:noFill/>
          <a:ln w="254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 name="Rectángulo redondeado 14">
            <a:extLst>
              <a:ext uri="{FF2B5EF4-FFF2-40B4-BE49-F238E27FC236}">
                <a16:creationId xmlns:a16="http://schemas.microsoft.com/office/drawing/2014/main" id="{700BC230-67EE-2BCA-0E5E-8BE4B7E8A5FB}"/>
              </a:ext>
            </a:extLst>
          </p:cNvPr>
          <p:cNvSpPr/>
          <p:nvPr/>
        </p:nvSpPr>
        <p:spPr>
          <a:xfrm flipV="1">
            <a:off x="2039152" y="2672623"/>
            <a:ext cx="1553793" cy="120080"/>
          </a:xfrm>
          <a:prstGeom prst="roundRect">
            <a:avLst/>
          </a:prstGeom>
          <a:noFill/>
          <a:ln w="25400">
            <a:solidFill>
              <a:srgbClr val="C0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148255267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0B6C4C-A7CA-D790-DE9C-4C74425C3141}"/>
            </a:ext>
          </a:extLst>
        </p:cNvPr>
        <p:cNvGrpSpPr/>
        <p:nvPr/>
      </p:nvGrpSpPr>
      <p:grpSpPr>
        <a:xfrm>
          <a:off x="0" y="0"/>
          <a:ext cx="0" cy="0"/>
          <a:chOff x="0" y="0"/>
          <a:chExt cx="0" cy="0"/>
        </a:xfrm>
      </p:grpSpPr>
      <p:sp>
        <p:nvSpPr>
          <p:cNvPr id="3" name="Text 0">
            <a:extLst>
              <a:ext uri="{FF2B5EF4-FFF2-40B4-BE49-F238E27FC236}">
                <a16:creationId xmlns:a16="http://schemas.microsoft.com/office/drawing/2014/main" id="{1833FF02-39A6-9BC9-4F1E-5749F4F07BF7}"/>
              </a:ext>
            </a:extLst>
          </p:cNvPr>
          <p:cNvSpPr/>
          <p:nvPr/>
        </p:nvSpPr>
        <p:spPr>
          <a:xfrm>
            <a:off x="3905036" y="1661274"/>
            <a:ext cx="1405365" cy="363626"/>
          </a:xfrm>
          <a:prstGeom prst="rect">
            <a:avLst/>
          </a:prstGeom>
          <a:noFill/>
          <a:ln/>
        </p:spPr>
        <p:txBody>
          <a:bodyPr wrap="square" lIns="0" tIns="0" rIns="0" bIns="0" rtlCol="0" anchor="ctr">
            <a:spAutoFit/>
          </a:bodyPr>
          <a:lstStyle/>
          <a:p>
            <a:pPr marL="0" indent="0">
              <a:buNone/>
            </a:pPr>
            <a:r>
              <a:rPr lang="en-US" sz="2363" b="1" dirty="0">
                <a:solidFill>
                  <a:srgbClr val="FF8C00"/>
                </a:solidFill>
                <a:latin typeface="Arial" pitchFamily="34" charset="0"/>
                <a:ea typeface="Arial" pitchFamily="34" charset="-122"/>
                <a:cs typeface="Arial" pitchFamily="34" charset="-120"/>
              </a:rPr>
              <a:t>Section 4</a:t>
            </a:r>
            <a:endParaRPr lang="en-US" sz="2363" dirty="0"/>
          </a:p>
        </p:txBody>
      </p:sp>
      <p:sp>
        <p:nvSpPr>
          <p:cNvPr id="4" name="Text 1">
            <a:extLst>
              <a:ext uri="{FF2B5EF4-FFF2-40B4-BE49-F238E27FC236}">
                <a16:creationId xmlns:a16="http://schemas.microsoft.com/office/drawing/2014/main" id="{4A3A3688-0407-4FDB-EF52-57AC4D0480AD}"/>
              </a:ext>
            </a:extLst>
          </p:cNvPr>
          <p:cNvSpPr/>
          <p:nvPr/>
        </p:nvSpPr>
        <p:spPr>
          <a:xfrm>
            <a:off x="1067293" y="2264536"/>
            <a:ext cx="7080852" cy="450123"/>
          </a:xfrm>
          <a:prstGeom prst="rect">
            <a:avLst/>
          </a:prstGeom>
          <a:noFill/>
          <a:ln/>
        </p:spPr>
        <p:txBody>
          <a:bodyPr wrap="square" lIns="0" tIns="0" rIns="0" bIns="0" rtlCol="0" anchor="ctr">
            <a:spAutoFit/>
          </a:bodyPr>
          <a:lstStyle/>
          <a:p>
            <a:pPr marL="0" indent="0" algn="ctr">
              <a:buNone/>
            </a:pPr>
            <a:r>
              <a:rPr lang="en-US" sz="2925" b="1" dirty="0" err="1">
                <a:solidFill>
                  <a:srgbClr val="FFFFFF"/>
                </a:solidFill>
                <a:latin typeface="Arial" pitchFamily="34" charset="0"/>
                <a:ea typeface="Arial" pitchFamily="34" charset="-122"/>
                <a:cs typeface="Arial" pitchFamily="34" charset="-120"/>
              </a:rPr>
              <a:t>HandsON</a:t>
            </a:r>
            <a:endParaRPr lang="en-US" sz="2925" dirty="0"/>
          </a:p>
        </p:txBody>
      </p:sp>
      <p:sp>
        <p:nvSpPr>
          <p:cNvPr id="6" name="Text 3">
            <a:extLst>
              <a:ext uri="{FF2B5EF4-FFF2-40B4-BE49-F238E27FC236}">
                <a16:creationId xmlns:a16="http://schemas.microsoft.com/office/drawing/2014/main" id="{0BB5DD81-DA4F-7B3C-4B37-CF23E39CA966}"/>
              </a:ext>
            </a:extLst>
          </p:cNvPr>
          <p:cNvSpPr/>
          <p:nvPr/>
        </p:nvSpPr>
        <p:spPr>
          <a:xfrm>
            <a:off x="1747512" y="3254235"/>
            <a:ext cx="5720386" cy="242374"/>
          </a:xfrm>
          <a:prstGeom prst="rect">
            <a:avLst/>
          </a:prstGeom>
          <a:noFill/>
          <a:ln/>
        </p:spPr>
        <p:txBody>
          <a:bodyPr wrap="square" lIns="0" tIns="0" rIns="0" bIns="0" rtlCol="0" anchor="ctr">
            <a:spAutoFit/>
          </a:bodyPr>
          <a:lstStyle/>
          <a:p>
            <a:pPr marL="0" indent="0" algn="ctr">
              <a:buNone/>
            </a:pPr>
            <a:r>
              <a:rPr lang="en-US" sz="1575" dirty="0" err="1">
                <a:solidFill>
                  <a:srgbClr val="FFFFFF"/>
                </a:solidFill>
                <a:latin typeface="Arial" pitchFamily="34" charset="0"/>
                <a:ea typeface="Arial" pitchFamily="34" charset="-122"/>
                <a:cs typeface="Arial" pitchFamily="34" charset="-120"/>
              </a:rPr>
              <a:t>tappAS</a:t>
            </a:r>
            <a:endParaRPr lang="en-US" sz="1575" dirty="0"/>
          </a:p>
        </p:txBody>
      </p:sp>
    </p:spTree>
    <p:extLst>
      <p:ext uri="{BB962C8B-B14F-4D97-AF65-F5344CB8AC3E}">
        <p14:creationId xmlns:p14="http://schemas.microsoft.com/office/powerpoint/2010/main" val="13151248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5BFF4B-430E-B3A8-9836-2D7CCAA999D1}"/>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06C41DE2-34A1-F932-0767-E9A3DB9A8940}"/>
              </a:ext>
            </a:extLst>
          </p:cNvPr>
          <p:cNvSpPr>
            <a:spLocks noGrp="1"/>
          </p:cNvSpPr>
          <p:nvPr>
            <p:ph type="sldNum" sz="quarter" idx="4"/>
          </p:nvPr>
        </p:nvSpPr>
        <p:spPr/>
        <p:txBody>
          <a:bodyPr/>
          <a:lstStyle/>
          <a:p>
            <a:fld id="{38FB3DE5-0BF2-9949-8E8E-62041A1EAFCC}" type="slidenum">
              <a:rPr lang="en-US" smtClean="0"/>
              <a:pPr/>
              <a:t>39</a:t>
            </a:fld>
            <a:endParaRPr lang="en-US"/>
          </a:p>
        </p:txBody>
      </p:sp>
      <p:sp>
        <p:nvSpPr>
          <p:cNvPr id="3" name="Título 2">
            <a:extLst>
              <a:ext uri="{FF2B5EF4-FFF2-40B4-BE49-F238E27FC236}">
                <a16:creationId xmlns:a16="http://schemas.microsoft.com/office/drawing/2014/main" id="{DA8EE33A-2E29-5154-5D11-12C40B2C3AB3}"/>
              </a:ext>
            </a:extLst>
          </p:cNvPr>
          <p:cNvSpPr>
            <a:spLocks noGrp="1"/>
          </p:cNvSpPr>
          <p:nvPr>
            <p:ph type="title"/>
          </p:nvPr>
        </p:nvSpPr>
        <p:spPr/>
        <p:txBody>
          <a:bodyPr/>
          <a:lstStyle/>
          <a:p>
            <a:r>
              <a:rPr lang="es-ES" dirty="0" err="1"/>
              <a:t>tappAS</a:t>
            </a:r>
            <a:r>
              <a:rPr lang="es-ES" dirty="0"/>
              <a:t> </a:t>
            </a:r>
            <a:r>
              <a:rPr lang="es-ES" dirty="0" err="1"/>
              <a:t>Hands-on</a:t>
            </a:r>
            <a:endParaRPr lang="es-ES" dirty="0"/>
          </a:p>
        </p:txBody>
      </p:sp>
      <p:sp>
        <p:nvSpPr>
          <p:cNvPr id="4" name="Google Shape;181;p18">
            <a:extLst>
              <a:ext uri="{FF2B5EF4-FFF2-40B4-BE49-F238E27FC236}">
                <a16:creationId xmlns:a16="http://schemas.microsoft.com/office/drawing/2014/main" id="{1D28DE54-E970-54C9-58C1-265B1F47E917}"/>
              </a:ext>
            </a:extLst>
          </p:cNvPr>
          <p:cNvSpPr txBox="1"/>
          <p:nvPr/>
        </p:nvSpPr>
        <p:spPr>
          <a:xfrm>
            <a:off x="82986" y="545338"/>
            <a:ext cx="8978028" cy="475096"/>
          </a:xfrm>
          <a:prstGeom prst="rect">
            <a:avLst/>
          </a:prstGeom>
          <a:noFill/>
          <a:ln>
            <a:noFill/>
          </a:ln>
        </p:spPr>
        <p:txBody>
          <a:bodyPr spcFirstLastPara="1" wrap="square" lIns="91425" tIns="91425" rIns="91425" bIns="91425" anchor="t" anchorCtr="0">
            <a:noAutofit/>
          </a:bodyPr>
          <a:lstStyle/>
          <a:p>
            <a:pPr marL="0" lvl="0" indent="0" algn="ctr" rtl="0">
              <a:lnSpc>
                <a:spcPct val="150000"/>
              </a:lnSpc>
              <a:spcBef>
                <a:spcPts val="0"/>
              </a:spcBef>
              <a:spcAft>
                <a:spcPts val="0"/>
              </a:spcAft>
              <a:buNone/>
            </a:pPr>
            <a:r>
              <a:rPr lang="es-ES" sz="1400" b="1" dirty="0" err="1">
                <a:solidFill>
                  <a:srgbClr val="3B3B34"/>
                </a:solidFill>
                <a:latin typeface="Arial" panose="020B0604020202020204" pitchFamily="34" charset="0"/>
                <a:ea typeface="Open Sans"/>
                <a:cs typeface="Arial" panose="020B0604020202020204" pitchFamily="34" charset="0"/>
                <a:sym typeface="Open Sans"/>
              </a:rPr>
              <a:t>Analysis</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of</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isoform</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differences</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between</a:t>
            </a:r>
            <a:r>
              <a:rPr lang="es-ES" sz="1400" b="1" dirty="0">
                <a:solidFill>
                  <a:srgbClr val="3B3B34"/>
                </a:solidFill>
                <a:latin typeface="Arial" panose="020B0604020202020204" pitchFamily="34" charset="0"/>
                <a:ea typeface="Open Sans"/>
                <a:cs typeface="Arial" panose="020B0604020202020204" pitchFamily="34" charset="0"/>
                <a:sym typeface="Open Sans"/>
              </a:rPr>
              <a:t> LRGASP </a:t>
            </a:r>
            <a:r>
              <a:rPr lang="es-ES" sz="1400" b="1" dirty="0" err="1">
                <a:solidFill>
                  <a:srgbClr val="3B3B34"/>
                </a:solidFill>
                <a:latin typeface="Arial" panose="020B0604020202020204" pitchFamily="34" charset="0"/>
                <a:ea typeface="Open Sans"/>
                <a:cs typeface="Arial" panose="020B0604020202020204" pitchFamily="34" charset="0"/>
                <a:sym typeface="Open Sans"/>
              </a:rPr>
              <a:t>datasets</a:t>
            </a:r>
            <a:r>
              <a:rPr lang="es-ES" sz="1400" b="1" dirty="0">
                <a:solidFill>
                  <a:srgbClr val="3B3B34"/>
                </a:solidFill>
                <a:latin typeface="Arial" panose="020B0604020202020204" pitchFamily="34" charset="0"/>
                <a:ea typeface="Open Sans"/>
                <a:cs typeface="Arial" panose="020B0604020202020204" pitchFamily="34" charset="0"/>
                <a:sym typeface="Open Sans"/>
              </a:rPr>
              <a:t> : H1 vs </a:t>
            </a:r>
            <a:r>
              <a:rPr lang="es-ES" sz="1400" b="1" dirty="0" err="1">
                <a:solidFill>
                  <a:srgbClr val="3B3B34"/>
                </a:solidFill>
                <a:latin typeface="Arial" panose="020B0604020202020204" pitchFamily="34" charset="0"/>
                <a:ea typeface="Open Sans"/>
                <a:cs typeface="Arial" panose="020B0604020202020204" pitchFamily="34" charset="0"/>
                <a:sym typeface="Open Sans"/>
              </a:rPr>
              <a:t>Endoderm</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cell</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types</a:t>
            </a:r>
            <a:endParaRPr lang="es-ES" sz="1400" dirty="0">
              <a:solidFill>
                <a:srgbClr val="3B3B34"/>
              </a:solidFill>
              <a:latin typeface="Arial" panose="020B0604020202020204" pitchFamily="34" charset="0"/>
              <a:ea typeface="Open Sans"/>
              <a:cs typeface="Arial" panose="020B0604020202020204" pitchFamily="34" charset="0"/>
              <a:sym typeface="Open Sans"/>
            </a:endParaRPr>
          </a:p>
          <a:p>
            <a:pPr marL="0" lvl="0" indent="0" algn="ctr" rtl="0">
              <a:lnSpc>
                <a:spcPct val="150000"/>
              </a:lnSpc>
              <a:spcBef>
                <a:spcPts val="0"/>
              </a:spcBef>
              <a:spcAft>
                <a:spcPts val="0"/>
              </a:spcAft>
              <a:buNone/>
            </a:pPr>
            <a:endParaRPr lang="es-ES" sz="1600" dirty="0">
              <a:solidFill>
                <a:srgbClr val="3B3B34"/>
              </a:solidFill>
              <a:latin typeface="Arial" panose="020B0604020202020204" pitchFamily="34" charset="0"/>
              <a:ea typeface="Open Sans"/>
              <a:cs typeface="Arial" panose="020B0604020202020204" pitchFamily="34" charset="0"/>
              <a:sym typeface="Open Sans"/>
            </a:endParaRPr>
          </a:p>
        </p:txBody>
      </p:sp>
      <p:sp>
        <p:nvSpPr>
          <p:cNvPr id="5" name="Google Shape;181;p18">
            <a:extLst>
              <a:ext uri="{FF2B5EF4-FFF2-40B4-BE49-F238E27FC236}">
                <a16:creationId xmlns:a16="http://schemas.microsoft.com/office/drawing/2014/main" id="{BC333ACF-AC18-58F6-9B74-D098942A729C}"/>
              </a:ext>
            </a:extLst>
          </p:cNvPr>
          <p:cNvSpPr txBox="1"/>
          <p:nvPr/>
        </p:nvSpPr>
        <p:spPr>
          <a:xfrm>
            <a:off x="82986" y="1190717"/>
            <a:ext cx="8978028" cy="2864447"/>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s-ES" sz="1400" b="1" dirty="0">
                <a:solidFill>
                  <a:srgbClr val="3B3B34"/>
                </a:solidFill>
                <a:latin typeface="Arial" panose="020B0604020202020204" pitchFamily="34" charset="0"/>
                <a:ea typeface="Open Sans"/>
                <a:cs typeface="Arial" panose="020B0604020202020204" pitchFamily="34" charset="0"/>
                <a:sym typeface="Open Sans"/>
              </a:rPr>
              <a:t>DATA</a:t>
            </a:r>
          </a:p>
          <a:p>
            <a:pPr marL="0" lvl="0" indent="0" algn="l" rtl="0">
              <a:lnSpc>
                <a:spcPct val="150000"/>
              </a:lnSpc>
              <a:spcBef>
                <a:spcPts val="0"/>
              </a:spcBef>
              <a:spcAft>
                <a:spcPts val="0"/>
              </a:spcAft>
              <a:buNone/>
            </a:pPr>
            <a:endParaRPr lang="es-ES" sz="1400" b="1" dirty="0">
              <a:solidFill>
                <a:srgbClr val="3B3B34"/>
              </a:solidFill>
              <a:latin typeface="Arial" panose="020B0604020202020204" pitchFamily="34" charset="0"/>
              <a:ea typeface="Open Sans"/>
              <a:cs typeface="Arial" panose="020B0604020202020204" pitchFamily="34" charset="0"/>
              <a:sym typeface="Open Sans"/>
            </a:endParaRPr>
          </a:p>
          <a:p>
            <a:pPr lvl="0">
              <a:lnSpc>
                <a:spcPct val="150000"/>
              </a:lnSpc>
            </a:pPr>
            <a:r>
              <a:rPr lang="es-ES" sz="1400" b="1" dirty="0" err="1"/>
              <a:t>annotation</a:t>
            </a:r>
            <a:r>
              <a:rPr lang="es-ES" sz="1400" b="1" dirty="0"/>
              <a:t>:</a:t>
            </a:r>
            <a:br>
              <a:rPr lang="es-ES" sz="1400" dirty="0"/>
            </a:br>
            <a:r>
              <a:rPr lang="es-ES" sz="1400" dirty="0"/>
              <a:t>/home/</a:t>
            </a:r>
            <a:r>
              <a:rPr lang="es-ES" sz="1400" dirty="0" err="1"/>
              <a:t>train</a:t>
            </a:r>
            <a:r>
              <a:rPr lang="es-ES" sz="1400" dirty="0"/>
              <a:t>/</a:t>
            </a:r>
            <a:r>
              <a:rPr lang="es-ES" sz="1400" dirty="0" err="1"/>
              <a:t>longTREC</a:t>
            </a:r>
            <a:r>
              <a:rPr lang="es-ES" sz="1400" dirty="0"/>
              <a:t>/day2/sqanti3/data/h1_endo_chr8_isotools_isoannot_collapsed.gff3</a:t>
            </a:r>
          </a:p>
          <a:p>
            <a:pPr lvl="0">
              <a:lnSpc>
                <a:spcPct val="150000"/>
              </a:lnSpc>
            </a:pPr>
            <a:r>
              <a:rPr lang="es-ES" sz="1400" b="1" dirty="0" err="1"/>
              <a:t>design</a:t>
            </a:r>
            <a:r>
              <a:rPr lang="es-ES" sz="1400" b="1" dirty="0"/>
              <a:t>:</a:t>
            </a:r>
            <a:br>
              <a:rPr lang="es-ES" sz="1400" dirty="0"/>
            </a:br>
            <a:r>
              <a:rPr lang="es-ES" sz="1400" dirty="0"/>
              <a:t>/home/</a:t>
            </a:r>
            <a:r>
              <a:rPr lang="es-ES" sz="1400" dirty="0" err="1"/>
              <a:t>train</a:t>
            </a:r>
            <a:r>
              <a:rPr lang="es-ES" sz="1400" dirty="0"/>
              <a:t>/</a:t>
            </a:r>
            <a:r>
              <a:rPr lang="es-ES" sz="1400" dirty="0" err="1"/>
              <a:t>longTREC</a:t>
            </a:r>
            <a:r>
              <a:rPr lang="es-ES" sz="1400" dirty="0"/>
              <a:t>/day2/sqanti3/data/</a:t>
            </a:r>
            <a:r>
              <a:rPr lang="es-ES" sz="1400" dirty="0" err="1"/>
              <a:t>exp_design.txt</a:t>
            </a:r>
            <a:endParaRPr lang="es-ES" sz="1400" dirty="0"/>
          </a:p>
          <a:p>
            <a:pPr lvl="0">
              <a:lnSpc>
                <a:spcPct val="150000"/>
              </a:lnSpc>
            </a:pPr>
            <a:r>
              <a:rPr lang="es-ES" sz="1400" b="1" dirty="0" err="1"/>
              <a:t>matrix</a:t>
            </a:r>
            <a:r>
              <a:rPr lang="es-ES" sz="1400" b="1" dirty="0"/>
              <a:t>:</a:t>
            </a:r>
            <a:br>
              <a:rPr lang="es-ES" sz="1400" dirty="0"/>
            </a:br>
            <a:r>
              <a:rPr lang="es-ES" sz="1400" dirty="0"/>
              <a:t>/home/</a:t>
            </a:r>
            <a:r>
              <a:rPr lang="es-ES" sz="1400" dirty="0" err="1"/>
              <a:t>train</a:t>
            </a:r>
            <a:r>
              <a:rPr lang="es-ES" sz="1400" dirty="0"/>
              <a:t>/</a:t>
            </a:r>
            <a:r>
              <a:rPr lang="es-ES" sz="1400" dirty="0" err="1"/>
              <a:t>longTREC</a:t>
            </a:r>
            <a:r>
              <a:rPr lang="es-ES" sz="1400" dirty="0"/>
              <a:t>/day2/sqanti3/data/h1_endo_chr8_all_count_tappas.txt</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p>
          <a:p>
            <a:pPr marL="0" lvl="0" indent="0" algn="l" rtl="0">
              <a:lnSpc>
                <a:spcPct val="150000"/>
              </a:lnSpc>
              <a:spcBef>
                <a:spcPts val="0"/>
              </a:spcBef>
              <a:spcAft>
                <a:spcPts val="0"/>
              </a:spcAft>
              <a:buNone/>
            </a:pPr>
            <a:endParaRPr lang="es-ES" sz="1400" dirty="0">
              <a:solidFill>
                <a:srgbClr val="3B3B34"/>
              </a:solidFill>
              <a:latin typeface="Arial" panose="020B0604020202020204" pitchFamily="34" charset="0"/>
              <a:ea typeface="Open Sans"/>
              <a:cs typeface="Arial" panose="020B0604020202020204" pitchFamily="34" charset="0"/>
              <a:sym typeface="Open Sans"/>
            </a:endParaRPr>
          </a:p>
          <a:p>
            <a:pPr marL="0" lvl="0" indent="0" algn="l" rtl="0">
              <a:lnSpc>
                <a:spcPct val="150000"/>
              </a:lnSpc>
              <a:spcBef>
                <a:spcPts val="0"/>
              </a:spcBef>
              <a:spcAft>
                <a:spcPts val="0"/>
              </a:spcAft>
              <a:buNone/>
            </a:pPr>
            <a:endParaRPr lang="es-ES" sz="1600" dirty="0">
              <a:solidFill>
                <a:srgbClr val="3B3B34"/>
              </a:solidFill>
              <a:latin typeface="Arial" panose="020B0604020202020204" pitchFamily="34" charset="0"/>
              <a:ea typeface="Open Sans"/>
              <a:cs typeface="Arial" panose="020B0604020202020204" pitchFamily="34" charset="0"/>
              <a:sym typeface="Open Sans"/>
            </a:endParaRPr>
          </a:p>
        </p:txBody>
      </p:sp>
    </p:spTree>
    <p:extLst>
      <p:ext uri="{BB962C8B-B14F-4D97-AF65-F5344CB8AC3E}">
        <p14:creationId xmlns:p14="http://schemas.microsoft.com/office/powerpoint/2010/main" val="20674998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1">
            <a:extLst>
              <a:ext uri="{FF2B5EF4-FFF2-40B4-BE49-F238E27FC236}">
                <a16:creationId xmlns:a16="http://schemas.microsoft.com/office/drawing/2014/main" id="{4FF1A2C6-CF2B-DA26-D483-FB22198B828C}"/>
              </a:ext>
            </a:extLst>
          </p:cNvPr>
          <p:cNvSpPr/>
          <p:nvPr/>
        </p:nvSpPr>
        <p:spPr>
          <a:xfrm>
            <a:off x="285749" y="135988"/>
            <a:ext cx="5339443" cy="242374"/>
          </a:xfrm>
          <a:prstGeom prst="rect">
            <a:avLst/>
          </a:prstGeom>
          <a:noFill/>
          <a:ln/>
        </p:spPr>
        <p:txBody>
          <a:bodyPr wrap="square" lIns="0" tIns="0" rIns="0" bIns="0" rtlCol="0" anchor="ctr">
            <a:spAutoFit/>
          </a:bodyPr>
          <a:lstStyle/>
          <a:p>
            <a:pPr marL="0" indent="0">
              <a:buNone/>
            </a:pPr>
            <a:r>
              <a:rPr lang="en-US" sz="1575" b="1" dirty="0">
                <a:solidFill>
                  <a:srgbClr val="FFFFFF"/>
                </a:solidFill>
                <a:latin typeface="Arial" pitchFamily="34" charset="0"/>
                <a:ea typeface="Arial" pitchFamily="34" charset="-122"/>
                <a:cs typeface="Arial" pitchFamily="34" charset="-120"/>
              </a:rPr>
              <a:t>How to create your expression data matrix?</a:t>
            </a:r>
            <a:endParaRPr lang="en-US" sz="1575" dirty="0"/>
          </a:p>
        </p:txBody>
      </p:sp>
      <p:sp>
        <p:nvSpPr>
          <p:cNvPr id="23" name="Slide Number Placeholder 1">
            <a:extLst>
              <a:ext uri="{FF2B5EF4-FFF2-40B4-BE49-F238E27FC236}">
                <a16:creationId xmlns:a16="http://schemas.microsoft.com/office/drawing/2014/main" id="{1A81DAC4-341B-7F09-E659-C8A2676A871F}"/>
              </a:ext>
            </a:extLst>
          </p:cNvPr>
          <p:cNvSpPr>
            <a:spLocks noGrp="1"/>
          </p:cNvSpPr>
          <p:nvPr>
            <p:ph type="sldNum" sz="quarter" idx="4"/>
          </p:nvPr>
        </p:nvSpPr>
        <p:spPr>
          <a:xfrm>
            <a:off x="6807623" y="4890857"/>
            <a:ext cx="2057400" cy="274637"/>
          </a:xfrm>
        </p:spPr>
        <p:txBody>
          <a:bodyPr/>
          <a:lstStyle/>
          <a:p>
            <a:fld id="{38FB3DE5-0BF2-9949-8E8E-62041A1EAFCC}" type="slidenum">
              <a:rPr lang="en-US" smtClean="0"/>
              <a:pPr/>
              <a:t>4</a:t>
            </a:fld>
            <a:endParaRPr lang="en-US" dirty="0"/>
          </a:p>
        </p:txBody>
      </p:sp>
      <p:grpSp>
        <p:nvGrpSpPr>
          <p:cNvPr id="25" name="Group 90">
            <a:extLst>
              <a:ext uri="{FF2B5EF4-FFF2-40B4-BE49-F238E27FC236}">
                <a16:creationId xmlns:a16="http://schemas.microsoft.com/office/drawing/2014/main" id="{13F39F4B-5361-251D-EA25-6A6511E410DF}"/>
              </a:ext>
            </a:extLst>
          </p:cNvPr>
          <p:cNvGrpSpPr/>
          <p:nvPr/>
        </p:nvGrpSpPr>
        <p:grpSpPr>
          <a:xfrm>
            <a:off x="2236885" y="1139293"/>
            <a:ext cx="1243238" cy="1440345"/>
            <a:chOff x="2236885" y="1139293"/>
            <a:chExt cx="1243238" cy="1440345"/>
          </a:xfrm>
        </p:grpSpPr>
        <p:cxnSp>
          <p:nvCxnSpPr>
            <p:cNvPr id="26" name="Straight Arrow Connector 16">
              <a:extLst>
                <a:ext uri="{FF2B5EF4-FFF2-40B4-BE49-F238E27FC236}">
                  <a16:creationId xmlns:a16="http://schemas.microsoft.com/office/drawing/2014/main" id="{05943966-D8B7-59F8-7DDF-9D66AB2C9A71}"/>
                </a:ext>
              </a:extLst>
            </p:cNvPr>
            <p:cNvCxnSpPr>
              <a:cxnSpLocks/>
            </p:cNvCxnSpPr>
            <p:nvPr/>
          </p:nvCxnSpPr>
          <p:spPr>
            <a:xfrm>
              <a:off x="2236885" y="1271738"/>
              <a:ext cx="473734"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18">
              <a:extLst>
                <a:ext uri="{FF2B5EF4-FFF2-40B4-BE49-F238E27FC236}">
                  <a16:creationId xmlns:a16="http://schemas.microsoft.com/office/drawing/2014/main" id="{ABD5C3A6-DA0B-3BDB-479F-ECEF96756897}"/>
                </a:ext>
              </a:extLst>
            </p:cNvPr>
            <p:cNvCxnSpPr>
              <a:cxnSpLocks/>
            </p:cNvCxnSpPr>
            <p:nvPr/>
          </p:nvCxnSpPr>
          <p:spPr>
            <a:xfrm>
              <a:off x="2236885" y="1798088"/>
              <a:ext cx="473734"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0">
              <a:extLst>
                <a:ext uri="{FF2B5EF4-FFF2-40B4-BE49-F238E27FC236}">
                  <a16:creationId xmlns:a16="http://schemas.microsoft.com/office/drawing/2014/main" id="{C2D10F5A-7BBB-87DB-4B46-619E8675841C}"/>
                </a:ext>
              </a:extLst>
            </p:cNvPr>
            <p:cNvCxnSpPr>
              <a:cxnSpLocks/>
            </p:cNvCxnSpPr>
            <p:nvPr/>
          </p:nvCxnSpPr>
          <p:spPr>
            <a:xfrm flipV="1">
              <a:off x="2317404" y="2401215"/>
              <a:ext cx="370848" cy="391"/>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29" name="Folded Corner 49">
              <a:extLst>
                <a:ext uri="{FF2B5EF4-FFF2-40B4-BE49-F238E27FC236}">
                  <a16:creationId xmlns:a16="http://schemas.microsoft.com/office/drawing/2014/main" id="{48AFC83E-6CF5-F94F-EAF5-A4C493C97AB4}"/>
                </a:ext>
              </a:extLst>
            </p:cNvPr>
            <p:cNvSpPr/>
            <p:nvPr/>
          </p:nvSpPr>
          <p:spPr>
            <a:xfrm>
              <a:off x="2832385" y="2267584"/>
              <a:ext cx="647738" cy="312054"/>
            </a:xfrm>
            <a:prstGeom prst="foldedCorner">
              <a:avLst/>
            </a:prstGeom>
            <a:ln>
              <a:solidFill>
                <a:srgbClr val="18AAA0"/>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3"/>
                  </a:solidFill>
                </a:rPr>
                <a:t>Reads</a:t>
              </a:r>
            </a:p>
          </p:txBody>
        </p:sp>
        <p:sp>
          <p:nvSpPr>
            <p:cNvPr id="30" name="Folded Corner 50">
              <a:extLst>
                <a:ext uri="{FF2B5EF4-FFF2-40B4-BE49-F238E27FC236}">
                  <a16:creationId xmlns:a16="http://schemas.microsoft.com/office/drawing/2014/main" id="{E4766BF6-784D-F106-079B-5519DEDBC7B7}"/>
                </a:ext>
              </a:extLst>
            </p:cNvPr>
            <p:cNvSpPr/>
            <p:nvPr/>
          </p:nvSpPr>
          <p:spPr>
            <a:xfrm>
              <a:off x="2832385" y="1681884"/>
              <a:ext cx="647738" cy="312054"/>
            </a:xfrm>
            <a:prstGeom prst="foldedCorner">
              <a:avLst/>
            </a:prstGeom>
            <a:ln>
              <a:solidFill>
                <a:schemeClr val="accent1"/>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1"/>
                  </a:solidFill>
                </a:rPr>
                <a:t>Reads</a:t>
              </a:r>
            </a:p>
          </p:txBody>
        </p:sp>
        <p:sp>
          <p:nvSpPr>
            <p:cNvPr id="31" name="Folded Corner 51">
              <a:extLst>
                <a:ext uri="{FF2B5EF4-FFF2-40B4-BE49-F238E27FC236}">
                  <a16:creationId xmlns:a16="http://schemas.microsoft.com/office/drawing/2014/main" id="{DDABE868-27C1-8FEB-3AEF-3AD42DC2F16F}"/>
                </a:ext>
              </a:extLst>
            </p:cNvPr>
            <p:cNvSpPr/>
            <p:nvPr/>
          </p:nvSpPr>
          <p:spPr>
            <a:xfrm>
              <a:off x="2832385" y="1139293"/>
              <a:ext cx="647738" cy="312054"/>
            </a:xfrm>
            <a:prstGeom prst="foldedCorner">
              <a:avLst/>
            </a:prstGeom>
            <a:ln>
              <a:solidFill>
                <a:schemeClr val="accent6"/>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2"/>
                  </a:solidFill>
                </a:rPr>
                <a:t>Reads</a:t>
              </a:r>
            </a:p>
          </p:txBody>
        </p:sp>
      </p:grpSp>
      <p:grpSp>
        <p:nvGrpSpPr>
          <p:cNvPr id="32" name="Group 87">
            <a:extLst>
              <a:ext uri="{FF2B5EF4-FFF2-40B4-BE49-F238E27FC236}">
                <a16:creationId xmlns:a16="http://schemas.microsoft.com/office/drawing/2014/main" id="{B85F8DB6-59F6-6AFF-289D-708066C56D5C}"/>
              </a:ext>
            </a:extLst>
          </p:cNvPr>
          <p:cNvGrpSpPr/>
          <p:nvPr/>
        </p:nvGrpSpPr>
        <p:grpSpPr>
          <a:xfrm>
            <a:off x="590965" y="794483"/>
            <a:ext cx="749300" cy="1659643"/>
            <a:chOff x="590965" y="794483"/>
            <a:chExt cx="749300" cy="1659643"/>
          </a:xfrm>
        </p:grpSpPr>
        <p:sp>
          <p:nvSpPr>
            <p:cNvPr id="33" name="Freeform 11">
              <a:extLst>
                <a:ext uri="{FF2B5EF4-FFF2-40B4-BE49-F238E27FC236}">
                  <a16:creationId xmlns:a16="http://schemas.microsoft.com/office/drawing/2014/main" id="{76B3782A-DAF5-C305-2757-852DF03E051F}"/>
                </a:ext>
              </a:extLst>
            </p:cNvPr>
            <p:cNvSpPr/>
            <p:nvPr/>
          </p:nvSpPr>
          <p:spPr>
            <a:xfrm>
              <a:off x="590965" y="1276038"/>
              <a:ext cx="685800" cy="203277"/>
            </a:xfrm>
            <a:custGeom>
              <a:avLst/>
              <a:gdLst>
                <a:gd name="connsiteX0" fmla="*/ 0 w 685800"/>
                <a:gd name="connsiteY0" fmla="*/ 203277 h 203277"/>
                <a:gd name="connsiteX1" fmla="*/ 203200 w 685800"/>
                <a:gd name="connsiteY1" fmla="*/ 77 h 203277"/>
                <a:gd name="connsiteX2" fmla="*/ 444500 w 685800"/>
                <a:gd name="connsiteY2" fmla="*/ 177877 h 203277"/>
                <a:gd name="connsiteX3" fmla="*/ 685800 w 685800"/>
                <a:gd name="connsiteY3" fmla="*/ 63577 h 203277"/>
                <a:gd name="connsiteX4" fmla="*/ 685800 w 685800"/>
                <a:gd name="connsiteY4" fmla="*/ 63577 h 20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203277">
                  <a:moveTo>
                    <a:pt x="0" y="203277"/>
                  </a:moveTo>
                  <a:cubicBezTo>
                    <a:pt x="64558" y="103793"/>
                    <a:pt x="129117" y="4310"/>
                    <a:pt x="203200" y="77"/>
                  </a:cubicBezTo>
                  <a:cubicBezTo>
                    <a:pt x="277283" y="-4156"/>
                    <a:pt x="364067" y="167294"/>
                    <a:pt x="444500" y="177877"/>
                  </a:cubicBezTo>
                  <a:cubicBezTo>
                    <a:pt x="524933" y="188460"/>
                    <a:pt x="685800" y="63577"/>
                    <a:pt x="685800" y="63577"/>
                  </a:cubicBezTo>
                  <a:lnTo>
                    <a:pt x="685800" y="63577"/>
                  </a:lnTo>
                </a:path>
              </a:pathLst>
            </a:custGeom>
            <a:ln w="2540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34" name="Freeform 13">
              <a:extLst>
                <a:ext uri="{FF2B5EF4-FFF2-40B4-BE49-F238E27FC236}">
                  <a16:creationId xmlns:a16="http://schemas.microsoft.com/office/drawing/2014/main" id="{4936EBEA-BA4F-DFB7-D58D-A9BC74366EAC}"/>
                </a:ext>
              </a:extLst>
            </p:cNvPr>
            <p:cNvSpPr/>
            <p:nvPr/>
          </p:nvSpPr>
          <p:spPr>
            <a:xfrm>
              <a:off x="590965" y="1775738"/>
              <a:ext cx="685800" cy="203277"/>
            </a:xfrm>
            <a:custGeom>
              <a:avLst/>
              <a:gdLst>
                <a:gd name="connsiteX0" fmla="*/ 0 w 685800"/>
                <a:gd name="connsiteY0" fmla="*/ 203277 h 203277"/>
                <a:gd name="connsiteX1" fmla="*/ 203200 w 685800"/>
                <a:gd name="connsiteY1" fmla="*/ 77 h 203277"/>
                <a:gd name="connsiteX2" fmla="*/ 444500 w 685800"/>
                <a:gd name="connsiteY2" fmla="*/ 177877 h 203277"/>
                <a:gd name="connsiteX3" fmla="*/ 685800 w 685800"/>
                <a:gd name="connsiteY3" fmla="*/ 63577 h 203277"/>
                <a:gd name="connsiteX4" fmla="*/ 685800 w 685800"/>
                <a:gd name="connsiteY4" fmla="*/ 63577 h 20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203277">
                  <a:moveTo>
                    <a:pt x="0" y="203277"/>
                  </a:moveTo>
                  <a:cubicBezTo>
                    <a:pt x="64558" y="103793"/>
                    <a:pt x="129117" y="4310"/>
                    <a:pt x="203200" y="77"/>
                  </a:cubicBezTo>
                  <a:cubicBezTo>
                    <a:pt x="277283" y="-4156"/>
                    <a:pt x="364067" y="167294"/>
                    <a:pt x="444500" y="177877"/>
                  </a:cubicBezTo>
                  <a:cubicBezTo>
                    <a:pt x="524933" y="188460"/>
                    <a:pt x="685800" y="63577"/>
                    <a:pt x="685800" y="63577"/>
                  </a:cubicBezTo>
                  <a:lnTo>
                    <a:pt x="685800" y="63577"/>
                  </a:lnTo>
                </a:path>
              </a:pathLst>
            </a:custGeom>
            <a:ln w="25400">
              <a:solidFill>
                <a:schemeClr val="accent1"/>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35" name="Freeform 14">
              <a:extLst>
                <a:ext uri="{FF2B5EF4-FFF2-40B4-BE49-F238E27FC236}">
                  <a16:creationId xmlns:a16="http://schemas.microsoft.com/office/drawing/2014/main" id="{7C647D49-4FD2-C13A-A1F7-D04AC1834CD6}"/>
                </a:ext>
              </a:extLst>
            </p:cNvPr>
            <p:cNvSpPr/>
            <p:nvPr/>
          </p:nvSpPr>
          <p:spPr>
            <a:xfrm>
              <a:off x="654465" y="2250849"/>
              <a:ext cx="685800" cy="203277"/>
            </a:xfrm>
            <a:custGeom>
              <a:avLst/>
              <a:gdLst>
                <a:gd name="connsiteX0" fmla="*/ 0 w 685800"/>
                <a:gd name="connsiteY0" fmla="*/ 203277 h 203277"/>
                <a:gd name="connsiteX1" fmla="*/ 203200 w 685800"/>
                <a:gd name="connsiteY1" fmla="*/ 77 h 203277"/>
                <a:gd name="connsiteX2" fmla="*/ 444500 w 685800"/>
                <a:gd name="connsiteY2" fmla="*/ 177877 h 203277"/>
                <a:gd name="connsiteX3" fmla="*/ 685800 w 685800"/>
                <a:gd name="connsiteY3" fmla="*/ 63577 h 203277"/>
                <a:gd name="connsiteX4" fmla="*/ 685800 w 685800"/>
                <a:gd name="connsiteY4" fmla="*/ 63577 h 20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203277">
                  <a:moveTo>
                    <a:pt x="0" y="203277"/>
                  </a:moveTo>
                  <a:cubicBezTo>
                    <a:pt x="64558" y="103793"/>
                    <a:pt x="129117" y="4310"/>
                    <a:pt x="203200" y="77"/>
                  </a:cubicBezTo>
                  <a:cubicBezTo>
                    <a:pt x="277283" y="-4156"/>
                    <a:pt x="364067" y="167294"/>
                    <a:pt x="444500" y="177877"/>
                  </a:cubicBezTo>
                  <a:cubicBezTo>
                    <a:pt x="524933" y="188460"/>
                    <a:pt x="685800" y="63577"/>
                    <a:pt x="685800" y="63577"/>
                  </a:cubicBezTo>
                  <a:lnTo>
                    <a:pt x="685800" y="63577"/>
                  </a:lnTo>
                </a:path>
              </a:pathLst>
            </a:custGeom>
            <a:ln w="25400">
              <a:solidFill>
                <a:schemeClr val="accent3"/>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36" name="TextBox 91">
              <a:extLst>
                <a:ext uri="{FF2B5EF4-FFF2-40B4-BE49-F238E27FC236}">
                  <a16:creationId xmlns:a16="http://schemas.microsoft.com/office/drawing/2014/main" id="{59EE1385-88FC-1632-6C31-4349553BFA56}"/>
                </a:ext>
              </a:extLst>
            </p:cNvPr>
            <p:cNvSpPr txBox="1"/>
            <p:nvPr/>
          </p:nvSpPr>
          <p:spPr>
            <a:xfrm>
              <a:off x="732509" y="794483"/>
              <a:ext cx="508474" cy="276999"/>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RNA</a:t>
              </a:r>
            </a:p>
          </p:txBody>
        </p:sp>
      </p:grpSp>
      <p:grpSp>
        <p:nvGrpSpPr>
          <p:cNvPr id="37" name="Group 89">
            <a:extLst>
              <a:ext uri="{FF2B5EF4-FFF2-40B4-BE49-F238E27FC236}">
                <a16:creationId xmlns:a16="http://schemas.microsoft.com/office/drawing/2014/main" id="{4F722041-C7B6-9CBD-3BD4-24133AB05CED}"/>
              </a:ext>
            </a:extLst>
          </p:cNvPr>
          <p:cNvGrpSpPr/>
          <p:nvPr/>
        </p:nvGrpSpPr>
        <p:grpSpPr>
          <a:xfrm>
            <a:off x="1121635" y="794483"/>
            <a:ext cx="1231427" cy="1840482"/>
            <a:chOff x="1121635" y="794483"/>
            <a:chExt cx="1231427" cy="1840482"/>
          </a:xfrm>
        </p:grpSpPr>
        <p:pic>
          <p:nvPicPr>
            <p:cNvPr id="38" name="Picture 4" descr="PacBio Sequencing | Genome Sequencing Service Center | Stanford Medicine">
              <a:extLst>
                <a:ext uri="{FF2B5EF4-FFF2-40B4-BE49-F238E27FC236}">
                  <a16:creationId xmlns:a16="http://schemas.microsoft.com/office/drawing/2014/main" id="{AB22D36B-C15E-6020-39FC-2440B6649E9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120" t="18192" r="16832" b="8054"/>
            <a:stretch/>
          </p:blipFill>
          <p:spPr bwMode="auto">
            <a:xfrm>
              <a:off x="1335928" y="1040813"/>
              <a:ext cx="308519" cy="509978"/>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6" descr="Buy a MiniON starter pack">
              <a:extLst>
                <a:ext uri="{FF2B5EF4-FFF2-40B4-BE49-F238E27FC236}">
                  <a16:creationId xmlns:a16="http://schemas.microsoft.com/office/drawing/2014/main" id="{580871C8-832C-4BB4-554D-C748A31F24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6991" y="1111049"/>
              <a:ext cx="540375" cy="398062"/>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4" descr="PacBio Sequencing | Genome Sequencing Service Center | Stanford Medicine">
              <a:extLst>
                <a:ext uri="{FF2B5EF4-FFF2-40B4-BE49-F238E27FC236}">
                  <a16:creationId xmlns:a16="http://schemas.microsoft.com/office/drawing/2014/main" id="{3DCEBE2A-B12D-EF88-5213-B045165D62D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120" t="18192" r="16832" b="8054"/>
            <a:stretch/>
          </p:blipFill>
          <p:spPr bwMode="auto">
            <a:xfrm>
              <a:off x="1335928" y="1587243"/>
              <a:ext cx="308519" cy="509978"/>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6" descr="Buy a MiniON starter pack">
              <a:extLst>
                <a:ext uri="{FF2B5EF4-FFF2-40B4-BE49-F238E27FC236}">
                  <a16:creationId xmlns:a16="http://schemas.microsoft.com/office/drawing/2014/main" id="{450B27B6-FD4B-C249-D3EA-BBDBF925415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6991" y="1657479"/>
              <a:ext cx="540375" cy="398062"/>
            </a:xfrm>
            <a:prstGeom prst="rect">
              <a:avLst/>
            </a:prstGeom>
            <a:noFill/>
            <a:extLst>
              <a:ext uri="{909E8E84-426E-40DD-AFC4-6F175D3DCCD1}">
                <a14:hiddenFill xmlns:a14="http://schemas.microsoft.com/office/drawing/2010/main">
                  <a:solidFill>
                    <a:srgbClr val="FFFFFF"/>
                  </a:solidFill>
                </a14:hiddenFill>
              </a:ext>
            </a:extLst>
          </p:spPr>
        </p:pic>
        <p:pic>
          <p:nvPicPr>
            <p:cNvPr id="42" name="Picture 4" descr="PacBio Sequencing | Genome Sequencing Service Center | Stanford Medicine">
              <a:extLst>
                <a:ext uri="{FF2B5EF4-FFF2-40B4-BE49-F238E27FC236}">
                  <a16:creationId xmlns:a16="http://schemas.microsoft.com/office/drawing/2014/main" id="{619A9075-5D88-5AA3-86C0-1EA6AC7271E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120" t="18192" r="16832" b="8054"/>
            <a:stretch/>
          </p:blipFill>
          <p:spPr bwMode="auto">
            <a:xfrm>
              <a:off x="1352200" y="2124987"/>
              <a:ext cx="308519" cy="509978"/>
            </a:xfrm>
            <a:prstGeom prst="rect">
              <a:avLst/>
            </a:prstGeom>
            <a:noFill/>
            <a:extLst>
              <a:ext uri="{909E8E84-426E-40DD-AFC4-6F175D3DCCD1}">
                <a14:hiddenFill xmlns:a14="http://schemas.microsoft.com/office/drawing/2010/main">
                  <a:solidFill>
                    <a:srgbClr val="FFFFFF"/>
                  </a:solidFill>
                </a14:hiddenFill>
              </a:ext>
            </a:extLst>
          </p:spPr>
        </p:pic>
        <p:pic>
          <p:nvPicPr>
            <p:cNvPr id="43" name="Picture 6" descr="Buy a MiniON starter pack">
              <a:extLst>
                <a:ext uri="{FF2B5EF4-FFF2-40B4-BE49-F238E27FC236}">
                  <a16:creationId xmlns:a16="http://schemas.microsoft.com/office/drawing/2014/main" id="{6A09FCAB-8F9B-F9B4-E42A-BCDA6BC253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3263" y="2195223"/>
              <a:ext cx="540375" cy="398062"/>
            </a:xfrm>
            <a:prstGeom prst="rect">
              <a:avLst/>
            </a:prstGeom>
            <a:noFill/>
            <a:extLst>
              <a:ext uri="{909E8E84-426E-40DD-AFC4-6F175D3DCCD1}">
                <a14:hiddenFill xmlns:a14="http://schemas.microsoft.com/office/drawing/2010/main">
                  <a:solidFill>
                    <a:srgbClr val="FFFFFF"/>
                  </a:solidFill>
                </a14:hiddenFill>
              </a:ext>
            </a:extLst>
          </p:spPr>
        </p:pic>
        <p:sp>
          <p:nvSpPr>
            <p:cNvPr id="44" name="TextBox 92">
              <a:extLst>
                <a:ext uri="{FF2B5EF4-FFF2-40B4-BE49-F238E27FC236}">
                  <a16:creationId xmlns:a16="http://schemas.microsoft.com/office/drawing/2014/main" id="{295B4D5A-55BE-CD49-2172-9022EA8531A3}"/>
                </a:ext>
              </a:extLst>
            </p:cNvPr>
            <p:cNvSpPr txBox="1"/>
            <p:nvPr/>
          </p:nvSpPr>
          <p:spPr>
            <a:xfrm>
              <a:off x="1121635" y="794483"/>
              <a:ext cx="1231427" cy="276999"/>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LR Sequencing</a:t>
              </a:r>
            </a:p>
          </p:txBody>
        </p:sp>
      </p:grpSp>
      <p:grpSp>
        <p:nvGrpSpPr>
          <p:cNvPr id="45" name="Group 85">
            <a:extLst>
              <a:ext uri="{FF2B5EF4-FFF2-40B4-BE49-F238E27FC236}">
                <a16:creationId xmlns:a16="http://schemas.microsoft.com/office/drawing/2014/main" id="{3BFBD3D8-D55A-782B-40F6-7A32FA59E899}"/>
              </a:ext>
            </a:extLst>
          </p:cNvPr>
          <p:cNvGrpSpPr/>
          <p:nvPr/>
        </p:nvGrpSpPr>
        <p:grpSpPr>
          <a:xfrm>
            <a:off x="-37884" y="794483"/>
            <a:ext cx="780983" cy="1846087"/>
            <a:chOff x="-37884" y="794483"/>
            <a:chExt cx="780983" cy="1846087"/>
          </a:xfrm>
        </p:grpSpPr>
        <p:pic>
          <p:nvPicPr>
            <p:cNvPr id="46" name="Picture 2" descr="Free Cartoon Mouse Cliparts, Download Free Cartoon Mouse Cliparts png  images, Free ClipArts on Clipart Library">
              <a:extLst>
                <a:ext uri="{FF2B5EF4-FFF2-40B4-BE49-F238E27FC236}">
                  <a16:creationId xmlns:a16="http://schemas.microsoft.com/office/drawing/2014/main" id="{E54BA88C-207C-32F0-93F6-D59C69D05A8A}"/>
                </a:ext>
              </a:extLst>
            </p:cNvPr>
            <p:cNvPicPr>
              <a:picLocks noChangeAspect="1" noChangeArrowheads="1"/>
            </p:cNvPicPr>
            <p:nvPr/>
          </p:nvPicPr>
          <p:blipFill>
            <a:blip r:embed="rId4">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166" y="1168112"/>
              <a:ext cx="424770" cy="419131"/>
            </a:xfrm>
            <a:prstGeom prst="rect">
              <a:avLst/>
            </a:prstGeom>
            <a:noFill/>
            <a:extLst>
              <a:ext uri="{909E8E84-426E-40DD-AFC4-6F175D3DCCD1}">
                <a14:hiddenFill xmlns:a14="http://schemas.microsoft.com/office/drawing/2010/main">
                  <a:solidFill>
                    <a:srgbClr val="FFFFFF"/>
                  </a:solidFill>
                </a14:hiddenFill>
              </a:ext>
            </a:extLst>
          </p:spPr>
        </p:pic>
        <p:pic>
          <p:nvPicPr>
            <p:cNvPr id="47" name="Picture 2" descr="Free Cartoon Mouse Cliparts, Download Free Cartoon Mouse Cliparts png  images, Free ClipArts on Clipart Library">
              <a:extLst>
                <a:ext uri="{FF2B5EF4-FFF2-40B4-BE49-F238E27FC236}">
                  <a16:creationId xmlns:a16="http://schemas.microsoft.com/office/drawing/2014/main" id="{DECF5DF9-6308-2DB1-9A78-C75A5566FF51}"/>
                </a:ext>
              </a:extLst>
            </p:cNvPr>
            <p:cNvPicPr>
              <a:picLocks noChangeAspect="1" noChangeArrowheads="1"/>
            </p:cNvPicPr>
            <p:nvPr/>
          </p:nvPicPr>
          <p:blipFill>
            <a:blip r:embed="rId4">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166" y="1694775"/>
              <a:ext cx="424770" cy="419131"/>
            </a:xfrm>
            <a:prstGeom prst="rect">
              <a:avLst/>
            </a:prstGeom>
            <a:noFill/>
            <a:extLst>
              <a:ext uri="{909E8E84-426E-40DD-AFC4-6F175D3DCCD1}">
                <a14:hiddenFill xmlns:a14="http://schemas.microsoft.com/office/drawing/2010/main">
                  <a:solidFill>
                    <a:srgbClr val="FFFFFF"/>
                  </a:solidFill>
                </a14:hiddenFill>
              </a:ext>
            </a:extLst>
          </p:spPr>
        </p:pic>
        <p:pic>
          <p:nvPicPr>
            <p:cNvPr id="48" name="Picture 2" descr="Free Cartoon Mouse Cliparts, Download Free Cartoon Mouse Cliparts png  images, Free ClipArts on Clipart Library">
              <a:extLst>
                <a:ext uri="{FF2B5EF4-FFF2-40B4-BE49-F238E27FC236}">
                  <a16:creationId xmlns:a16="http://schemas.microsoft.com/office/drawing/2014/main" id="{B04FB9A3-278D-87C3-F6CE-B4261E020ACB}"/>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166" y="2221439"/>
              <a:ext cx="424770" cy="419131"/>
            </a:xfrm>
            <a:prstGeom prst="rect">
              <a:avLst/>
            </a:prstGeom>
            <a:noFill/>
            <a:extLst>
              <a:ext uri="{909E8E84-426E-40DD-AFC4-6F175D3DCCD1}">
                <a14:hiddenFill xmlns:a14="http://schemas.microsoft.com/office/drawing/2010/main">
                  <a:solidFill>
                    <a:srgbClr val="FFFFFF"/>
                  </a:solidFill>
                </a14:hiddenFill>
              </a:ext>
            </a:extLst>
          </p:spPr>
        </p:pic>
        <p:sp>
          <p:nvSpPr>
            <p:cNvPr id="49" name="TextBox 93">
              <a:extLst>
                <a:ext uri="{FF2B5EF4-FFF2-40B4-BE49-F238E27FC236}">
                  <a16:creationId xmlns:a16="http://schemas.microsoft.com/office/drawing/2014/main" id="{24099B2C-8EF3-12EA-AF69-465C53F6CEBD}"/>
                </a:ext>
              </a:extLst>
            </p:cNvPr>
            <p:cNvSpPr txBox="1"/>
            <p:nvPr/>
          </p:nvSpPr>
          <p:spPr>
            <a:xfrm>
              <a:off x="-37884" y="794483"/>
              <a:ext cx="780983" cy="276999"/>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Samples</a:t>
              </a:r>
            </a:p>
          </p:txBody>
        </p:sp>
      </p:grpSp>
    </p:spTree>
    <p:extLst>
      <p:ext uri="{BB962C8B-B14F-4D97-AF65-F5344CB8AC3E}">
        <p14:creationId xmlns:p14="http://schemas.microsoft.com/office/powerpoint/2010/main" val="242254515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E4FA2E-3F44-789D-FD80-83E1AD99199D}"/>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5708C3CD-285F-1E1C-2B2A-3E941E8D71B6}"/>
              </a:ext>
            </a:extLst>
          </p:cNvPr>
          <p:cNvSpPr>
            <a:spLocks noGrp="1"/>
          </p:cNvSpPr>
          <p:nvPr>
            <p:ph type="sldNum" sz="quarter" idx="4"/>
          </p:nvPr>
        </p:nvSpPr>
        <p:spPr/>
        <p:txBody>
          <a:bodyPr/>
          <a:lstStyle/>
          <a:p>
            <a:fld id="{38FB3DE5-0BF2-9949-8E8E-62041A1EAFCC}" type="slidenum">
              <a:rPr lang="en-US" smtClean="0"/>
              <a:pPr/>
              <a:t>40</a:t>
            </a:fld>
            <a:endParaRPr lang="en-US"/>
          </a:p>
        </p:txBody>
      </p:sp>
      <p:sp>
        <p:nvSpPr>
          <p:cNvPr id="3" name="Título 2">
            <a:extLst>
              <a:ext uri="{FF2B5EF4-FFF2-40B4-BE49-F238E27FC236}">
                <a16:creationId xmlns:a16="http://schemas.microsoft.com/office/drawing/2014/main" id="{21F07EFC-AC70-5AC3-DF8F-59E919C4B851}"/>
              </a:ext>
            </a:extLst>
          </p:cNvPr>
          <p:cNvSpPr>
            <a:spLocks noGrp="1"/>
          </p:cNvSpPr>
          <p:nvPr>
            <p:ph type="title"/>
          </p:nvPr>
        </p:nvSpPr>
        <p:spPr/>
        <p:txBody>
          <a:bodyPr/>
          <a:lstStyle/>
          <a:p>
            <a:r>
              <a:rPr lang="es-ES" dirty="0" err="1"/>
              <a:t>tappAS</a:t>
            </a:r>
            <a:r>
              <a:rPr lang="es-ES" dirty="0"/>
              <a:t> </a:t>
            </a:r>
            <a:r>
              <a:rPr lang="es-ES" dirty="0" err="1"/>
              <a:t>Hands-on</a:t>
            </a:r>
            <a:endParaRPr lang="es-ES" dirty="0"/>
          </a:p>
        </p:txBody>
      </p:sp>
      <p:sp>
        <p:nvSpPr>
          <p:cNvPr id="4" name="Google Shape;181;p18">
            <a:extLst>
              <a:ext uri="{FF2B5EF4-FFF2-40B4-BE49-F238E27FC236}">
                <a16:creationId xmlns:a16="http://schemas.microsoft.com/office/drawing/2014/main" id="{1B02CA93-87D2-BA7A-AF68-C737A35BEB34}"/>
              </a:ext>
            </a:extLst>
          </p:cNvPr>
          <p:cNvSpPr txBox="1"/>
          <p:nvPr/>
        </p:nvSpPr>
        <p:spPr>
          <a:xfrm>
            <a:off x="82986" y="545338"/>
            <a:ext cx="8978028" cy="475096"/>
          </a:xfrm>
          <a:prstGeom prst="rect">
            <a:avLst/>
          </a:prstGeom>
          <a:noFill/>
          <a:ln>
            <a:noFill/>
          </a:ln>
        </p:spPr>
        <p:txBody>
          <a:bodyPr spcFirstLastPara="1" wrap="square" lIns="91425" tIns="91425" rIns="91425" bIns="91425" anchor="t" anchorCtr="0">
            <a:noAutofit/>
          </a:bodyPr>
          <a:lstStyle/>
          <a:p>
            <a:pPr marL="0" lvl="0" indent="0" algn="ctr" rtl="0">
              <a:lnSpc>
                <a:spcPct val="150000"/>
              </a:lnSpc>
              <a:spcBef>
                <a:spcPts val="0"/>
              </a:spcBef>
              <a:spcAft>
                <a:spcPts val="0"/>
              </a:spcAft>
              <a:buNone/>
            </a:pPr>
            <a:r>
              <a:rPr lang="es-ES" sz="1400" b="1" dirty="0" err="1">
                <a:solidFill>
                  <a:srgbClr val="3B3B34"/>
                </a:solidFill>
                <a:latin typeface="Arial" panose="020B0604020202020204" pitchFamily="34" charset="0"/>
                <a:ea typeface="Open Sans"/>
                <a:cs typeface="Arial" panose="020B0604020202020204" pitchFamily="34" charset="0"/>
                <a:sym typeface="Open Sans"/>
              </a:rPr>
              <a:t>Analysis</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of</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isoform</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differences</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between</a:t>
            </a:r>
            <a:r>
              <a:rPr lang="es-ES" sz="1400" b="1" dirty="0">
                <a:solidFill>
                  <a:srgbClr val="3B3B34"/>
                </a:solidFill>
                <a:latin typeface="Arial" panose="020B0604020202020204" pitchFamily="34" charset="0"/>
                <a:ea typeface="Open Sans"/>
                <a:cs typeface="Arial" panose="020B0604020202020204" pitchFamily="34" charset="0"/>
                <a:sym typeface="Open Sans"/>
              </a:rPr>
              <a:t> LRGASP </a:t>
            </a:r>
            <a:r>
              <a:rPr lang="es-ES" sz="1400" b="1" dirty="0" err="1">
                <a:solidFill>
                  <a:srgbClr val="3B3B34"/>
                </a:solidFill>
                <a:latin typeface="Arial" panose="020B0604020202020204" pitchFamily="34" charset="0"/>
                <a:ea typeface="Open Sans"/>
                <a:cs typeface="Arial" panose="020B0604020202020204" pitchFamily="34" charset="0"/>
                <a:sym typeface="Open Sans"/>
              </a:rPr>
              <a:t>datasets</a:t>
            </a:r>
            <a:r>
              <a:rPr lang="es-ES" sz="1400" b="1" dirty="0">
                <a:solidFill>
                  <a:srgbClr val="3B3B34"/>
                </a:solidFill>
                <a:latin typeface="Arial" panose="020B0604020202020204" pitchFamily="34" charset="0"/>
                <a:ea typeface="Open Sans"/>
                <a:cs typeface="Arial" panose="020B0604020202020204" pitchFamily="34" charset="0"/>
                <a:sym typeface="Open Sans"/>
              </a:rPr>
              <a:t> : H1 vs </a:t>
            </a:r>
            <a:r>
              <a:rPr lang="es-ES" sz="1400" b="1" dirty="0" err="1">
                <a:solidFill>
                  <a:srgbClr val="3B3B34"/>
                </a:solidFill>
                <a:latin typeface="Arial" panose="020B0604020202020204" pitchFamily="34" charset="0"/>
                <a:ea typeface="Open Sans"/>
                <a:cs typeface="Arial" panose="020B0604020202020204" pitchFamily="34" charset="0"/>
                <a:sym typeface="Open Sans"/>
              </a:rPr>
              <a:t>Endoderm</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cell</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types</a:t>
            </a:r>
            <a:endParaRPr lang="es-ES" sz="1400" dirty="0">
              <a:solidFill>
                <a:srgbClr val="3B3B34"/>
              </a:solidFill>
              <a:latin typeface="Arial" panose="020B0604020202020204" pitchFamily="34" charset="0"/>
              <a:ea typeface="Open Sans"/>
              <a:cs typeface="Arial" panose="020B0604020202020204" pitchFamily="34" charset="0"/>
              <a:sym typeface="Open Sans"/>
            </a:endParaRPr>
          </a:p>
          <a:p>
            <a:pPr marL="0" lvl="0" indent="0" algn="ctr" rtl="0">
              <a:lnSpc>
                <a:spcPct val="150000"/>
              </a:lnSpc>
              <a:spcBef>
                <a:spcPts val="0"/>
              </a:spcBef>
              <a:spcAft>
                <a:spcPts val="0"/>
              </a:spcAft>
              <a:buNone/>
            </a:pPr>
            <a:endParaRPr lang="es-ES" sz="1600" dirty="0">
              <a:solidFill>
                <a:srgbClr val="3B3B34"/>
              </a:solidFill>
              <a:latin typeface="Arial" panose="020B0604020202020204" pitchFamily="34" charset="0"/>
              <a:ea typeface="Open Sans"/>
              <a:cs typeface="Arial" panose="020B0604020202020204" pitchFamily="34" charset="0"/>
              <a:sym typeface="Open Sans"/>
            </a:endParaRPr>
          </a:p>
        </p:txBody>
      </p:sp>
      <p:sp>
        <p:nvSpPr>
          <p:cNvPr id="5" name="Google Shape;181;p18">
            <a:extLst>
              <a:ext uri="{FF2B5EF4-FFF2-40B4-BE49-F238E27FC236}">
                <a16:creationId xmlns:a16="http://schemas.microsoft.com/office/drawing/2014/main" id="{7900802E-303D-06DA-C4D4-77FFE6AFA589}"/>
              </a:ext>
            </a:extLst>
          </p:cNvPr>
          <p:cNvSpPr txBox="1"/>
          <p:nvPr/>
        </p:nvSpPr>
        <p:spPr>
          <a:xfrm>
            <a:off x="301256" y="1020434"/>
            <a:ext cx="8978028" cy="3771029"/>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s-ES" sz="1400" b="1" dirty="0">
                <a:solidFill>
                  <a:srgbClr val="3B3B34"/>
                </a:solidFill>
                <a:latin typeface="Arial" panose="020B0604020202020204" pitchFamily="34" charset="0"/>
                <a:ea typeface="Open Sans"/>
                <a:cs typeface="Arial" panose="020B0604020202020204" pitchFamily="34" charset="0"/>
                <a:sym typeface="Open Sans"/>
              </a:rPr>
              <a:t>TASKS</a:t>
            </a:r>
          </a:p>
          <a:p>
            <a:pPr marL="285750" lvl="0" indent="-285750">
              <a:lnSpc>
                <a:spcPct val="150000"/>
              </a:lnSpc>
              <a:buFont typeface="Arial" panose="020B0604020202020204" pitchFamily="34" charset="0"/>
              <a:buChar char="•"/>
            </a:pPr>
            <a:r>
              <a:rPr lang="es-ES" sz="1400" u="sng" dirty="0" err="1"/>
              <a:t>Create</a:t>
            </a:r>
            <a:r>
              <a:rPr lang="es-ES" sz="1400" u="sng" dirty="0"/>
              <a:t> a new </a:t>
            </a:r>
            <a:r>
              <a:rPr lang="es-ES" sz="1400" u="sng" dirty="0" err="1"/>
              <a:t>project</a:t>
            </a:r>
            <a:r>
              <a:rPr lang="es-ES" sz="1400" u="sng" dirty="0"/>
              <a:t> and Explore </a:t>
            </a:r>
            <a:r>
              <a:rPr lang="es-ES" sz="1400" u="sng" dirty="0" err="1"/>
              <a:t>the</a:t>
            </a:r>
            <a:r>
              <a:rPr lang="es-ES" sz="1400" u="sng" dirty="0"/>
              <a:t> data</a:t>
            </a:r>
          </a:p>
          <a:p>
            <a:pPr marL="742950" lvl="1" indent="-285750">
              <a:lnSpc>
                <a:spcPct val="150000"/>
              </a:lnSpc>
              <a:buFont typeface="Arial" panose="020B0604020202020204" pitchFamily="34" charset="0"/>
              <a:buChar char="•"/>
            </a:pPr>
            <a:r>
              <a:rPr lang="es-ES" sz="1400" dirty="0"/>
              <a:t>1) </a:t>
            </a:r>
            <a:r>
              <a:rPr lang="es-ES" sz="1400" dirty="0" err="1"/>
              <a:t>Browse</a:t>
            </a:r>
            <a:r>
              <a:rPr lang="es-ES" sz="1400" dirty="0"/>
              <a:t> </a:t>
            </a:r>
            <a:r>
              <a:rPr lang="es-ES" sz="1400" dirty="0" err="1"/>
              <a:t>the</a:t>
            </a:r>
            <a:r>
              <a:rPr lang="es-ES" sz="1400" dirty="0"/>
              <a:t> data </a:t>
            </a:r>
            <a:r>
              <a:rPr lang="es-ES" sz="1400" dirty="0" err="1"/>
              <a:t>for</a:t>
            </a:r>
            <a:r>
              <a:rPr lang="es-ES" sz="1400" dirty="0"/>
              <a:t> </a:t>
            </a:r>
            <a:r>
              <a:rPr lang="es-ES" sz="1400" dirty="0" err="1"/>
              <a:t>one</a:t>
            </a:r>
            <a:r>
              <a:rPr lang="es-ES" sz="1400" dirty="0"/>
              <a:t> </a:t>
            </a:r>
            <a:r>
              <a:rPr lang="es-ES" sz="1400" dirty="0" err="1"/>
              <a:t>selected</a:t>
            </a:r>
            <a:r>
              <a:rPr lang="es-ES" sz="1400" dirty="0"/>
              <a:t> gene </a:t>
            </a:r>
            <a:r>
              <a:rPr lang="es-ES" sz="1400" dirty="0" err="1"/>
              <a:t>of</a:t>
            </a:r>
            <a:r>
              <a:rPr lang="es-ES" sz="1400" dirty="0"/>
              <a:t> </a:t>
            </a:r>
            <a:r>
              <a:rPr lang="es-ES" sz="1400" dirty="0" err="1"/>
              <a:t>your</a:t>
            </a:r>
            <a:r>
              <a:rPr lang="es-ES" sz="1400" dirty="0"/>
              <a:t> </a:t>
            </a:r>
            <a:r>
              <a:rPr lang="es-ES" sz="1400" dirty="0" err="1"/>
              <a:t>choice</a:t>
            </a:r>
            <a:r>
              <a:rPr lang="es-ES" sz="1400" dirty="0"/>
              <a:t>. </a:t>
            </a:r>
            <a:r>
              <a:rPr lang="es-ES" sz="1400" dirty="0" err="1"/>
              <a:t>How</a:t>
            </a:r>
            <a:r>
              <a:rPr lang="es-ES" sz="1400" dirty="0"/>
              <a:t> </a:t>
            </a:r>
            <a:r>
              <a:rPr lang="es-ES" sz="1400" dirty="0" err="1"/>
              <a:t>many</a:t>
            </a:r>
            <a:r>
              <a:rPr lang="es-ES" sz="1400" dirty="0"/>
              <a:t> </a:t>
            </a:r>
            <a:r>
              <a:rPr lang="es-ES" sz="1400" dirty="0" err="1"/>
              <a:t>isoforms</a:t>
            </a:r>
            <a:r>
              <a:rPr lang="es-ES" sz="1400" dirty="0"/>
              <a:t>? </a:t>
            </a:r>
            <a:r>
              <a:rPr lang="es-ES" sz="1400" dirty="0" err="1"/>
              <a:t>Which</a:t>
            </a:r>
            <a:r>
              <a:rPr lang="es-ES" sz="1400" dirty="0"/>
              <a:t> </a:t>
            </a:r>
            <a:r>
              <a:rPr lang="es-ES" sz="1400" dirty="0" err="1"/>
              <a:t>annotations</a:t>
            </a:r>
            <a:r>
              <a:rPr lang="es-ES" sz="1400" dirty="0"/>
              <a:t>?</a:t>
            </a:r>
          </a:p>
          <a:p>
            <a:pPr marL="742950" lvl="1" indent="-285750">
              <a:lnSpc>
                <a:spcPct val="150000"/>
              </a:lnSpc>
              <a:buFont typeface="Arial" panose="020B0604020202020204" pitchFamily="34" charset="0"/>
              <a:buChar char="•"/>
            </a:pPr>
            <a:r>
              <a:rPr lang="es-ES" sz="1400" dirty="0"/>
              <a:t>2) </a:t>
            </a:r>
            <a:r>
              <a:rPr lang="es-ES" sz="1400" dirty="0" err="1"/>
              <a:t>How</a:t>
            </a:r>
            <a:r>
              <a:rPr lang="es-ES" sz="1400" dirty="0"/>
              <a:t> </a:t>
            </a:r>
            <a:r>
              <a:rPr lang="es-ES" sz="1400" dirty="0" err="1"/>
              <a:t>many</a:t>
            </a:r>
            <a:r>
              <a:rPr lang="es-ES" sz="1400" dirty="0"/>
              <a:t> genes and </a:t>
            </a:r>
            <a:r>
              <a:rPr lang="es-ES" sz="1400" dirty="0" err="1"/>
              <a:t>proteins</a:t>
            </a:r>
            <a:r>
              <a:rPr lang="es-ES" sz="1400" dirty="0"/>
              <a:t> in </a:t>
            </a:r>
            <a:r>
              <a:rPr lang="es-ES" sz="1400" dirty="0" err="1"/>
              <a:t>the</a:t>
            </a:r>
            <a:r>
              <a:rPr lang="es-ES" sz="1400" dirty="0"/>
              <a:t> </a:t>
            </a:r>
            <a:r>
              <a:rPr lang="es-ES" sz="1400" dirty="0" err="1"/>
              <a:t>project</a:t>
            </a:r>
            <a:r>
              <a:rPr lang="es-ES" sz="1400" dirty="0"/>
              <a:t>?</a:t>
            </a:r>
          </a:p>
          <a:p>
            <a:pPr marL="742950" lvl="1" indent="-285750">
              <a:lnSpc>
                <a:spcPct val="150000"/>
              </a:lnSpc>
              <a:buFont typeface="Arial" panose="020B0604020202020204" pitchFamily="34" charset="0"/>
              <a:buChar char="•"/>
            </a:pPr>
            <a:r>
              <a:rPr lang="es-ES" sz="1400" dirty="0"/>
              <a:t>3) </a:t>
            </a:r>
            <a:r>
              <a:rPr lang="es-ES" sz="1400" dirty="0" err="1"/>
              <a:t>Which</a:t>
            </a:r>
            <a:r>
              <a:rPr lang="es-ES" sz="1400" dirty="0"/>
              <a:t> </a:t>
            </a:r>
            <a:r>
              <a:rPr lang="es-ES" sz="1400" dirty="0" err="1"/>
              <a:t>functional</a:t>
            </a:r>
            <a:r>
              <a:rPr lang="es-ES" sz="1400" dirty="0"/>
              <a:t> </a:t>
            </a:r>
            <a:r>
              <a:rPr lang="es-ES" sz="1400" dirty="0" err="1"/>
              <a:t>annotation</a:t>
            </a:r>
            <a:r>
              <a:rPr lang="es-ES" sz="1400" dirty="0"/>
              <a:t> </a:t>
            </a:r>
            <a:r>
              <a:rPr lang="es-ES" sz="1400" dirty="0" err="1"/>
              <a:t>types</a:t>
            </a:r>
            <a:r>
              <a:rPr lang="es-ES" sz="1400" dirty="0"/>
              <a:t> are </a:t>
            </a:r>
            <a:r>
              <a:rPr lang="es-ES" sz="1400" dirty="0" err="1"/>
              <a:t>represented</a:t>
            </a:r>
            <a:r>
              <a:rPr lang="es-ES" sz="1400" dirty="0"/>
              <a:t>?</a:t>
            </a:r>
          </a:p>
          <a:p>
            <a:pPr marL="742950" lvl="1" indent="-285750">
              <a:lnSpc>
                <a:spcPct val="150000"/>
              </a:lnSpc>
              <a:buFont typeface="Arial" panose="020B0604020202020204" pitchFamily="34" charset="0"/>
              <a:buChar char="•"/>
            </a:pPr>
            <a:r>
              <a:rPr lang="es-ES" sz="1400" dirty="0"/>
              <a:t>4) </a:t>
            </a:r>
            <a:r>
              <a:rPr lang="es-ES" sz="1400" dirty="0" err="1"/>
              <a:t>Is</a:t>
            </a:r>
            <a:r>
              <a:rPr lang="es-ES" sz="1400" dirty="0"/>
              <a:t> </a:t>
            </a:r>
            <a:r>
              <a:rPr lang="es-ES" sz="1400" dirty="0" err="1"/>
              <a:t>there</a:t>
            </a:r>
            <a:r>
              <a:rPr lang="es-ES" sz="1400" dirty="0"/>
              <a:t> </a:t>
            </a:r>
            <a:r>
              <a:rPr lang="es-ES" sz="1400" dirty="0" err="1"/>
              <a:t>evidence</a:t>
            </a:r>
            <a:r>
              <a:rPr lang="es-ES" sz="1400" dirty="0"/>
              <a:t> </a:t>
            </a:r>
            <a:r>
              <a:rPr lang="es-ES" sz="1400" dirty="0" err="1"/>
              <a:t>of</a:t>
            </a:r>
            <a:r>
              <a:rPr lang="es-ES" sz="1400" dirty="0"/>
              <a:t> </a:t>
            </a:r>
            <a:r>
              <a:rPr lang="es-ES" sz="1400" dirty="0" err="1"/>
              <a:t>transcriptional</a:t>
            </a:r>
            <a:r>
              <a:rPr lang="es-ES" sz="1400" dirty="0"/>
              <a:t> </a:t>
            </a:r>
            <a:r>
              <a:rPr lang="es-ES" sz="1400" dirty="0" err="1"/>
              <a:t>differences</a:t>
            </a:r>
            <a:r>
              <a:rPr lang="es-ES" sz="1400" dirty="0"/>
              <a:t> </a:t>
            </a:r>
            <a:r>
              <a:rPr lang="es-ES" sz="1400" dirty="0" err="1"/>
              <a:t>between</a:t>
            </a:r>
            <a:r>
              <a:rPr lang="es-ES" sz="1400" dirty="0"/>
              <a:t> </a:t>
            </a:r>
            <a:r>
              <a:rPr lang="es-ES" sz="1400" dirty="0" err="1"/>
              <a:t>cell</a:t>
            </a:r>
            <a:r>
              <a:rPr lang="es-ES" sz="1400" dirty="0"/>
              <a:t> </a:t>
            </a:r>
            <a:r>
              <a:rPr lang="es-ES" sz="1400" dirty="0" err="1"/>
              <a:t>types</a:t>
            </a:r>
            <a:r>
              <a:rPr lang="es-ES" sz="1400" dirty="0"/>
              <a:t>?</a:t>
            </a:r>
          </a:p>
          <a:p>
            <a:pPr lvl="0">
              <a:lnSpc>
                <a:spcPct val="150000"/>
              </a:lnSpc>
            </a:pP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u="sng" dirty="0" err="1">
                <a:solidFill>
                  <a:srgbClr val="3B3B34"/>
                </a:solidFill>
                <a:latin typeface="Arial" panose="020B0604020202020204" pitchFamily="34" charset="0"/>
                <a:ea typeface="Open Sans"/>
                <a:cs typeface="Arial" panose="020B0604020202020204" pitchFamily="34" charset="0"/>
                <a:sym typeface="Open Sans"/>
              </a:rPr>
              <a:t>Perform</a:t>
            </a:r>
            <a:r>
              <a:rPr lang="es-ES" sz="1400" u="sng" dirty="0">
                <a:solidFill>
                  <a:srgbClr val="3B3B34"/>
                </a:solidFill>
                <a:latin typeface="Arial" panose="020B0604020202020204" pitchFamily="34" charset="0"/>
                <a:ea typeface="Open Sans"/>
                <a:cs typeface="Arial" panose="020B0604020202020204" pitchFamily="34" charset="0"/>
                <a:sym typeface="Open Sans"/>
              </a:rPr>
              <a:t> </a:t>
            </a:r>
            <a:r>
              <a:rPr lang="es-ES" sz="1400" u="sng" dirty="0" err="1">
                <a:solidFill>
                  <a:srgbClr val="3B3B34"/>
                </a:solidFill>
                <a:latin typeface="Arial" panose="020B0604020202020204" pitchFamily="34" charset="0"/>
                <a:ea typeface="Open Sans"/>
                <a:cs typeface="Arial" panose="020B0604020202020204" pitchFamily="34" charset="0"/>
                <a:sym typeface="Open Sans"/>
              </a:rPr>
              <a:t>Functional</a:t>
            </a:r>
            <a:r>
              <a:rPr lang="es-ES" sz="1400" u="sng" dirty="0">
                <a:solidFill>
                  <a:srgbClr val="3B3B34"/>
                </a:solidFill>
                <a:latin typeface="Arial" panose="020B0604020202020204" pitchFamily="34" charset="0"/>
                <a:ea typeface="Open Sans"/>
                <a:cs typeface="Arial" panose="020B0604020202020204" pitchFamily="34" charset="0"/>
                <a:sym typeface="Open Sans"/>
              </a:rPr>
              <a:t> </a:t>
            </a:r>
            <a:r>
              <a:rPr lang="es-ES" sz="1400" u="sng" dirty="0" err="1">
                <a:solidFill>
                  <a:srgbClr val="3B3B34"/>
                </a:solidFill>
                <a:latin typeface="Arial" panose="020B0604020202020204" pitchFamily="34" charset="0"/>
                <a:ea typeface="Open Sans"/>
                <a:cs typeface="Arial" panose="020B0604020202020204" pitchFamily="34" charset="0"/>
                <a:sym typeface="Open Sans"/>
              </a:rPr>
              <a:t>Diversity</a:t>
            </a:r>
            <a:r>
              <a:rPr lang="es-ES" sz="1400" u="sng" dirty="0">
                <a:solidFill>
                  <a:srgbClr val="3B3B34"/>
                </a:solidFill>
                <a:latin typeface="Arial" panose="020B0604020202020204" pitchFamily="34" charset="0"/>
                <a:ea typeface="Open Sans"/>
                <a:cs typeface="Arial" panose="020B0604020202020204" pitchFamily="34" charset="0"/>
                <a:sym typeface="Open Sans"/>
              </a:rPr>
              <a:t> </a:t>
            </a:r>
            <a:r>
              <a:rPr lang="es-ES" sz="1400" u="sng" dirty="0" err="1">
                <a:solidFill>
                  <a:srgbClr val="3B3B34"/>
                </a:solidFill>
                <a:latin typeface="Arial" panose="020B0604020202020204" pitchFamily="34" charset="0"/>
                <a:ea typeface="Open Sans"/>
                <a:cs typeface="Arial" panose="020B0604020202020204" pitchFamily="34" charset="0"/>
                <a:sym typeface="Open Sans"/>
              </a:rPr>
              <a:t>Analysis</a:t>
            </a:r>
            <a:endParaRPr lang="es-ES" sz="1400" u="sng" dirty="0">
              <a:solidFill>
                <a:srgbClr val="3B3B34"/>
              </a:solidFill>
              <a:latin typeface="Arial" panose="020B0604020202020204" pitchFamily="34" charset="0"/>
              <a:ea typeface="Open Sans"/>
              <a:cs typeface="Arial" panose="020B0604020202020204" pitchFamily="34" charset="0"/>
              <a:sym typeface="Open Sans"/>
            </a:endParaRPr>
          </a:p>
          <a:p>
            <a:pPr marL="742950" lvl="1" indent="-285750">
              <a:lnSpc>
                <a:spcPct val="150000"/>
              </a:lnSpc>
              <a:buFont typeface="Arial" panose="020B0604020202020204" pitchFamily="34" charset="0"/>
              <a:buChar char="•"/>
            </a:pPr>
            <a:r>
              <a:rPr lang="es-ES" sz="1400" dirty="0">
                <a:solidFill>
                  <a:srgbClr val="3B3B34"/>
                </a:solidFill>
                <a:latin typeface="Arial" panose="020B0604020202020204" pitchFamily="34" charset="0"/>
                <a:ea typeface="Open Sans"/>
                <a:cs typeface="Arial" panose="020B0604020202020204" pitchFamily="34" charset="0"/>
                <a:sym typeface="Open Sans"/>
              </a:rPr>
              <a:t>1) </a:t>
            </a:r>
            <a:r>
              <a:rPr lang="es-ES" sz="1400" dirty="0" err="1">
                <a:solidFill>
                  <a:srgbClr val="3B3B34"/>
                </a:solidFill>
                <a:latin typeface="Arial" panose="020B0604020202020204" pitchFamily="34" charset="0"/>
                <a:ea typeface="Open Sans"/>
                <a:cs typeface="Arial" panose="020B0604020202020204" pitchFamily="34" charset="0"/>
                <a:sym typeface="Open Sans"/>
              </a:rPr>
              <a:t>Which</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annotation</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type</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is</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most</a:t>
            </a:r>
            <a:r>
              <a:rPr lang="es-ES" sz="1400" dirty="0">
                <a:solidFill>
                  <a:srgbClr val="3B3B34"/>
                </a:solidFill>
                <a:latin typeface="Arial" panose="020B0604020202020204" pitchFamily="34" charset="0"/>
                <a:ea typeface="Open Sans"/>
                <a:cs typeface="Arial" panose="020B0604020202020204" pitchFamily="34" charset="0"/>
                <a:sym typeface="Open Sans"/>
              </a:rPr>
              <a:t> diverse at </a:t>
            </a:r>
            <a:r>
              <a:rPr lang="es-ES" sz="1400" dirty="0" err="1">
                <a:solidFill>
                  <a:srgbClr val="3B3B34"/>
                </a:solidFill>
                <a:latin typeface="Arial" panose="020B0604020202020204" pitchFamily="34" charset="0"/>
                <a:ea typeface="Open Sans"/>
                <a:cs typeface="Arial" panose="020B0604020202020204" pitchFamily="34" charset="0"/>
                <a:sym typeface="Open Sans"/>
              </a:rPr>
              <a:t>the</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protein</a:t>
            </a:r>
            <a:r>
              <a:rPr lang="es-ES" sz="1400" dirty="0">
                <a:solidFill>
                  <a:srgbClr val="3B3B34"/>
                </a:solidFill>
                <a:latin typeface="Arial" panose="020B0604020202020204" pitchFamily="34" charset="0"/>
                <a:ea typeface="Open Sans"/>
                <a:cs typeface="Arial" panose="020B0604020202020204" pitchFamily="34" charset="0"/>
                <a:sym typeface="Open Sans"/>
              </a:rPr>
              <a:t> and RNA </a:t>
            </a:r>
            <a:r>
              <a:rPr lang="es-ES" sz="1400" dirty="0" err="1">
                <a:solidFill>
                  <a:srgbClr val="3B3B34"/>
                </a:solidFill>
                <a:latin typeface="Arial" panose="020B0604020202020204" pitchFamily="34" charset="0"/>
                <a:ea typeface="Open Sans"/>
                <a:cs typeface="Arial" panose="020B0604020202020204" pitchFamily="34" charset="0"/>
                <a:sym typeface="Open Sans"/>
              </a:rPr>
              <a:t>levels</a:t>
            </a:r>
            <a:r>
              <a:rPr lang="es-ES" sz="1400" dirty="0">
                <a:solidFill>
                  <a:srgbClr val="3B3B34"/>
                </a:solidFill>
                <a:latin typeface="Arial" panose="020B0604020202020204" pitchFamily="34" charset="0"/>
                <a:ea typeface="Open Sans"/>
                <a:cs typeface="Arial" panose="020B0604020202020204" pitchFamily="34" charset="0"/>
                <a:sym typeface="Open Sans"/>
              </a:rPr>
              <a:t>?</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p>
          <a:p>
            <a:pPr marL="742950" lvl="1" indent="-285750">
              <a:lnSpc>
                <a:spcPct val="150000"/>
              </a:lnSpc>
              <a:buFont typeface="Arial" panose="020B0604020202020204" pitchFamily="34" charset="0"/>
              <a:buChar char="•"/>
            </a:pPr>
            <a:r>
              <a:rPr lang="es-ES" sz="1400" dirty="0">
                <a:solidFill>
                  <a:srgbClr val="3B3B34"/>
                </a:solidFill>
                <a:latin typeface="Arial" panose="020B0604020202020204" pitchFamily="34" charset="0"/>
                <a:ea typeface="Open Sans"/>
                <a:cs typeface="Arial" panose="020B0604020202020204" pitchFamily="34" charset="0"/>
                <a:sym typeface="Open Sans"/>
              </a:rPr>
              <a:t>2) </a:t>
            </a:r>
            <a:r>
              <a:rPr lang="es-ES" sz="1400" dirty="0" err="1">
                <a:solidFill>
                  <a:srgbClr val="3B3B34"/>
                </a:solidFill>
                <a:latin typeface="Arial" panose="020B0604020202020204" pitchFamily="34" charset="0"/>
                <a:ea typeface="Open Sans"/>
                <a:cs typeface="Arial" panose="020B0604020202020204" pitchFamily="34" charset="0"/>
                <a:sym typeface="Open Sans"/>
              </a:rPr>
              <a:t>Identify</a:t>
            </a:r>
            <a:r>
              <a:rPr lang="es-ES" sz="1400" dirty="0">
                <a:solidFill>
                  <a:srgbClr val="3B3B34"/>
                </a:solidFill>
                <a:latin typeface="Arial" panose="020B0604020202020204" pitchFamily="34" charset="0"/>
                <a:ea typeface="Open Sans"/>
                <a:cs typeface="Arial" panose="020B0604020202020204" pitchFamily="34" charset="0"/>
                <a:sym typeface="Open Sans"/>
              </a:rPr>
              <a:t> a </a:t>
            </a:r>
            <a:r>
              <a:rPr lang="es-ES" sz="1400" dirty="0" err="1">
                <a:solidFill>
                  <a:srgbClr val="3B3B34"/>
                </a:solidFill>
                <a:latin typeface="Arial" panose="020B0604020202020204" pitchFamily="34" charset="0"/>
                <a:ea typeface="Open Sans"/>
                <a:cs typeface="Arial" panose="020B0604020202020204" pitchFamily="34" charset="0"/>
                <a:sym typeface="Open Sans"/>
              </a:rPr>
              <a:t>varying</a:t>
            </a:r>
            <a:r>
              <a:rPr lang="es-ES" sz="1400" dirty="0">
                <a:solidFill>
                  <a:srgbClr val="3B3B34"/>
                </a:solidFill>
                <a:latin typeface="Arial" panose="020B0604020202020204" pitchFamily="34" charset="0"/>
                <a:ea typeface="Open Sans"/>
                <a:cs typeface="Arial" panose="020B0604020202020204" pitchFamily="34" charset="0"/>
                <a:sym typeface="Open Sans"/>
              </a:rPr>
              <a:t> gene at </a:t>
            </a:r>
            <a:r>
              <a:rPr lang="es-ES" sz="1400" dirty="0" err="1">
                <a:solidFill>
                  <a:srgbClr val="3B3B34"/>
                </a:solidFill>
                <a:latin typeface="Arial" panose="020B0604020202020204" pitchFamily="34" charset="0"/>
                <a:ea typeface="Open Sans"/>
                <a:cs typeface="Arial" panose="020B0604020202020204" pitchFamily="34" charset="0"/>
                <a:sym typeface="Open Sans"/>
              </a:rPr>
              <a:t>the</a:t>
            </a:r>
            <a:r>
              <a:rPr lang="es-ES" sz="1400" dirty="0">
                <a:solidFill>
                  <a:srgbClr val="3B3B34"/>
                </a:solidFill>
                <a:latin typeface="Arial" panose="020B0604020202020204" pitchFamily="34" charset="0"/>
                <a:ea typeface="Open Sans"/>
                <a:cs typeface="Arial" panose="020B0604020202020204" pitchFamily="34" charset="0"/>
                <a:sym typeface="Open Sans"/>
              </a:rPr>
              <a:t> table and </a:t>
            </a:r>
            <a:r>
              <a:rPr lang="es-ES" sz="1400" dirty="0" err="1">
                <a:solidFill>
                  <a:srgbClr val="3B3B34"/>
                </a:solidFill>
                <a:latin typeface="Arial" panose="020B0604020202020204" pitchFamily="34" charset="0"/>
                <a:ea typeface="Open Sans"/>
                <a:cs typeface="Arial" panose="020B0604020202020204" pitchFamily="34" charset="0"/>
                <a:sym typeface="Open Sans"/>
              </a:rPr>
              <a:t>browse</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the</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transcript</a:t>
            </a:r>
            <a:r>
              <a:rPr lang="es-ES" sz="1400" dirty="0">
                <a:solidFill>
                  <a:srgbClr val="3B3B34"/>
                </a:solidFill>
                <a:latin typeface="Arial" panose="020B0604020202020204" pitchFamily="34" charset="0"/>
                <a:ea typeface="Open Sans"/>
                <a:cs typeface="Arial" panose="020B0604020202020204" pitchFamily="34" charset="0"/>
                <a:sym typeface="Open Sans"/>
              </a:rPr>
              <a:t>/</a:t>
            </a:r>
            <a:r>
              <a:rPr lang="es-ES" sz="1400" dirty="0" err="1">
                <a:solidFill>
                  <a:srgbClr val="3B3B34"/>
                </a:solidFill>
                <a:latin typeface="Arial" panose="020B0604020202020204" pitchFamily="34" charset="0"/>
                <a:ea typeface="Open Sans"/>
                <a:cs typeface="Arial" panose="020B0604020202020204" pitchFamily="34" charset="0"/>
                <a:sym typeface="Open Sans"/>
              </a:rPr>
              <a:t>protein</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view</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to</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confirm</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the</a:t>
            </a:r>
            <a:endParaRPr lang="es-ES" sz="1400" dirty="0">
              <a:solidFill>
                <a:srgbClr val="3B3B34"/>
              </a:solidFill>
              <a:latin typeface="Arial" panose="020B0604020202020204" pitchFamily="34" charset="0"/>
              <a:ea typeface="Open Sans"/>
              <a:cs typeface="Arial" panose="020B0604020202020204" pitchFamily="34" charset="0"/>
              <a:sym typeface="Open Sans"/>
            </a:endParaRPr>
          </a:p>
          <a:p>
            <a:pPr marL="742950" lvl="1" indent="-285750">
              <a:lnSpc>
                <a:spcPct val="150000"/>
              </a:lnSpc>
              <a:buFont typeface="Arial" panose="020B0604020202020204" pitchFamily="34" charset="0"/>
              <a:buChar char="•"/>
            </a:pPr>
            <a:r>
              <a:rPr lang="es-ES" sz="1400" dirty="0" err="1">
                <a:solidFill>
                  <a:srgbClr val="3B3B34"/>
                </a:solidFill>
                <a:latin typeface="Arial" panose="020B0604020202020204" pitchFamily="34" charset="0"/>
                <a:ea typeface="Open Sans"/>
                <a:cs typeface="Arial" panose="020B0604020202020204" pitchFamily="34" charset="0"/>
                <a:sym typeface="Open Sans"/>
              </a:rPr>
              <a:t>variations</a:t>
            </a:r>
            <a:endParaRPr lang="es-ES" sz="1400" dirty="0">
              <a:solidFill>
                <a:srgbClr val="3B3B34"/>
              </a:solidFill>
              <a:latin typeface="Arial" panose="020B0604020202020204" pitchFamily="34" charset="0"/>
              <a:ea typeface="Open Sans"/>
              <a:cs typeface="Arial" panose="020B0604020202020204" pitchFamily="34" charset="0"/>
              <a:sym typeface="Open Sans"/>
            </a:endParaRPr>
          </a:p>
          <a:p>
            <a:pPr marL="742950" lvl="1" indent="-285750">
              <a:lnSpc>
                <a:spcPct val="150000"/>
              </a:lnSpc>
              <a:buFont typeface="Arial" panose="020B0604020202020204" pitchFamily="34" charset="0"/>
              <a:buChar char="•"/>
            </a:pPr>
            <a:r>
              <a:rPr lang="es-ES" sz="1400" dirty="0">
                <a:solidFill>
                  <a:srgbClr val="3B3B34"/>
                </a:solidFill>
                <a:latin typeface="Arial" panose="020B0604020202020204" pitchFamily="34" charset="0"/>
                <a:ea typeface="Open Sans"/>
                <a:cs typeface="Arial" panose="020B0604020202020204" pitchFamily="34" charset="0"/>
                <a:sym typeface="Open Sans"/>
              </a:rPr>
              <a:t>2) </a:t>
            </a:r>
            <a:r>
              <a:rPr lang="es-ES" sz="1400" dirty="0" err="1">
                <a:solidFill>
                  <a:srgbClr val="3B3B34"/>
                </a:solidFill>
                <a:latin typeface="Arial" panose="020B0604020202020204" pitchFamily="34" charset="0"/>
                <a:ea typeface="Open Sans"/>
                <a:cs typeface="Arial" panose="020B0604020202020204" pitchFamily="34" charset="0"/>
                <a:sym typeface="Open Sans"/>
              </a:rPr>
              <a:t>Evaluate</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isoform</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annotation</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differences</a:t>
            </a:r>
            <a:r>
              <a:rPr lang="es-ES" sz="1400" dirty="0">
                <a:solidFill>
                  <a:srgbClr val="3B3B34"/>
                </a:solidFill>
                <a:latin typeface="Arial" panose="020B0604020202020204" pitchFamily="34" charset="0"/>
                <a:ea typeface="Open Sans"/>
                <a:cs typeface="Arial" panose="020B0604020202020204" pitchFamily="34" charset="0"/>
                <a:sym typeface="Open Sans"/>
              </a:rPr>
              <a:t> at </a:t>
            </a:r>
            <a:r>
              <a:rPr lang="es-ES" sz="1400" dirty="0" err="1">
                <a:solidFill>
                  <a:srgbClr val="3B3B34"/>
                </a:solidFill>
                <a:latin typeface="Arial" panose="020B0604020202020204" pitchFamily="34" charset="0"/>
                <a:ea typeface="Open Sans"/>
                <a:cs typeface="Arial" panose="020B0604020202020204" pitchFamily="34" charset="0"/>
                <a:sym typeface="Open Sans"/>
              </a:rPr>
              <a:t>the</a:t>
            </a:r>
            <a:r>
              <a:rPr lang="es-ES" sz="1400" dirty="0">
                <a:solidFill>
                  <a:srgbClr val="3B3B34"/>
                </a:solidFill>
                <a:latin typeface="Arial" panose="020B0604020202020204" pitchFamily="34" charset="0"/>
                <a:ea typeface="Open Sans"/>
                <a:cs typeface="Arial" panose="020B0604020202020204" pitchFamily="34" charset="0"/>
                <a:sym typeface="Open Sans"/>
              </a:rPr>
              <a:t> ID </a:t>
            </a:r>
            <a:r>
              <a:rPr lang="es-ES" sz="1400" dirty="0" err="1">
                <a:solidFill>
                  <a:srgbClr val="3B3B34"/>
                </a:solidFill>
                <a:latin typeface="Arial" panose="020B0604020202020204" pitchFamily="34" charset="0"/>
                <a:ea typeface="Open Sans"/>
                <a:cs typeface="Arial" panose="020B0604020202020204" pitchFamily="34" charset="0"/>
                <a:sym typeface="Open Sans"/>
              </a:rPr>
              <a:t>level</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for</a:t>
            </a:r>
            <a:r>
              <a:rPr lang="es-ES" sz="1400" dirty="0">
                <a:solidFill>
                  <a:srgbClr val="3B3B34"/>
                </a:solidFill>
                <a:latin typeface="Arial" panose="020B0604020202020204" pitchFamily="34" charset="0"/>
                <a:ea typeface="Open Sans"/>
                <a:cs typeface="Arial" panose="020B0604020202020204" pitchFamily="34" charset="0"/>
                <a:sym typeface="Open Sans"/>
              </a:rPr>
              <a:t> PFAM </a:t>
            </a:r>
            <a:r>
              <a:rPr lang="es-ES" sz="1400" dirty="0" err="1">
                <a:solidFill>
                  <a:srgbClr val="3B3B34"/>
                </a:solidFill>
                <a:latin typeface="Arial" panose="020B0604020202020204" pitchFamily="34" charset="0"/>
                <a:ea typeface="Open Sans"/>
                <a:cs typeface="Arial" panose="020B0604020202020204" pitchFamily="34" charset="0"/>
                <a:sym typeface="Open Sans"/>
              </a:rPr>
              <a:t>domains</a:t>
            </a:r>
            <a:r>
              <a:rPr lang="es-ES" sz="1400" dirty="0">
                <a:solidFill>
                  <a:srgbClr val="3B3B34"/>
                </a:solidFill>
                <a:latin typeface="Arial" panose="020B0604020202020204" pitchFamily="34" charset="0"/>
                <a:ea typeface="Open Sans"/>
                <a:cs typeface="Arial" panose="020B0604020202020204" pitchFamily="34" charset="0"/>
                <a:sym typeface="Open Sans"/>
              </a:rPr>
              <a:t> and UTR sites</a:t>
            </a:r>
          </a:p>
          <a:p>
            <a:pPr marL="742950" lvl="1" indent="-285750">
              <a:lnSpc>
                <a:spcPct val="150000"/>
              </a:lnSpc>
              <a:buFont typeface="Arial" panose="020B0604020202020204" pitchFamily="34" charset="0"/>
              <a:buChar char="•"/>
            </a:pPr>
            <a:endParaRPr lang="es-ES" sz="1400" b="1" dirty="0">
              <a:solidFill>
                <a:srgbClr val="3B3B34"/>
              </a:solidFill>
              <a:latin typeface="Arial" panose="020B0604020202020204" pitchFamily="34" charset="0"/>
              <a:ea typeface="Open Sans"/>
              <a:cs typeface="Arial" panose="020B0604020202020204" pitchFamily="34" charset="0"/>
              <a:sym typeface="Open Sans"/>
            </a:endParaRPr>
          </a:p>
          <a:p>
            <a:pPr marL="0" lvl="0" indent="0" algn="l" rtl="0">
              <a:lnSpc>
                <a:spcPct val="150000"/>
              </a:lnSpc>
              <a:spcBef>
                <a:spcPts val="0"/>
              </a:spcBef>
              <a:spcAft>
                <a:spcPts val="0"/>
              </a:spcAft>
              <a:buNone/>
            </a:pPr>
            <a:endParaRPr lang="es-ES" sz="1400" dirty="0">
              <a:solidFill>
                <a:srgbClr val="3B3B34"/>
              </a:solidFill>
              <a:latin typeface="Arial" panose="020B0604020202020204" pitchFamily="34" charset="0"/>
              <a:ea typeface="Open Sans"/>
              <a:cs typeface="Arial" panose="020B0604020202020204" pitchFamily="34" charset="0"/>
              <a:sym typeface="Open Sans"/>
            </a:endParaRPr>
          </a:p>
          <a:p>
            <a:pPr marL="0" lvl="0" indent="0" algn="l" rtl="0">
              <a:lnSpc>
                <a:spcPct val="150000"/>
              </a:lnSpc>
              <a:spcBef>
                <a:spcPts val="0"/>
              </a:spcBef>
              <a:spcAft>
                <a:spcPts val="0"/>
              </a:spcAft>
              <a:buNone/>
            </a:pPr>
            <a:endParaRPr lang="es-ES" sz="1600" dirty="0">
              <a:solidFill>
                <a:srgbClr val="3B3B34"/>
              </a:solidFill>
              <a:latin typeface="Arial" panose="020B0604020202020204" pitchFamily="34" charset="0"/>
              <a:ea typeface="Open Sans"/>
              <a:cs typeface="Arial" panose="020B0604020202020204" pitchFamily="34" charset="0"/>
              <a:sym typeface="Open Sans"/>
            </a:endParaRPr>
          </a:p>
        </p:txBody>
      </p:sp>
    </p:spTree>
    <p:extLst>
      <p:ext uri="{BB962C8B-B14F-4D97-AF65-F5344CB8AC3E}">
        <p14:creationId xmlns:p14="http://schemas.microsoft.com/office/powerpoint/2010/main" val="408955105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9E6E81-E213-ABE6-553F-5F4972C0CDC8}"/>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58D45EEC-4C16-6FC1-95AB-55B1CD09636A}"/>
              </a:ext>
            </a:extLst>
          </p:cNvPr>
          <p:cNvSpPr>
            <a:spLocks noGrp="1"/>
          </p:cNvSpPr>
          <p:nvPr>
            <p:ph type="sldNum" sz="quarter" idx="4"/>
          </p:nvPr>
        </p:nvSpPr>
        <p:spPr/>
        <p:txBody>
          <a:bodyPr/>
          <a:lstStyle/>
          <a:p>
            <a:fld id="{38FB3DE5-0BF2-9949-8E8E-62041A1EAFCC}" type="slidenum">
              <a:rPr lang="en-US" smtClean="0"/>
              <a:pPr/>
              <a:t>41</a:t>
            </a:fld>
            <a:endParaRPr lang="en-US"/>
          </a:p>
        </p:txBody>
      </p:sp>
      <p:sp>
        <p:nvSpPr>
          <p:cNvPr id="3" name="Título 2">
            <a:extLst>
              <a:ext uri="{FF2B5EF4-FFF2-40B4-BE49-F238E27FC236}">
                <a16:creationId xmlns:a16="http://schemas.microsoft.com/office/drawing/2014/main" id="{71C6ECA6-DA97-6A3B-E39A-33D4DC8985CC}"/>
              </a:ext>
            </a:extLst>
          </p:cNvPr>
          <p:cNvSpPr>
            <a:spLocks noGrp="1"/>
          </p:cNvSpPr>
          <p:nvPr>
            <p:ph type="title"/>
          </p:nvPr>
        </p:nvSpPr>
        <p:spPr/>
        <p:txBody>
          <a:bodyPr/>
          <a:lstStyle/>
          <a:p>
            <a:r>
              <a:rPr lang="es-ES" dirty="0" err="1"/>
              <a:t>tappAS</a:t>
            </a:r>
            <a:r>
              <a:rPr lang="es-ES" dirty="0"/>
              <a:t> </a:t>
            </a:r>
            <a:r>
              <a:rPr lang="es-ES" dirty="0" err="1"/>
              <a:t>Hands-on</a:t>
            </a:r>
            <a:endParaRPr lang="es-ES" dirty="0"/>
          </a:p>
        </p:txBody>
      </p:sp>
      <p:sp>
        <p:nvSpPr>
          <p:cNvPr id="4" name="Google Shape;181;p18">
            <a:extLst>
              <a:ext uri="{FF2B5EF4-FFF2-40B4-BE49-F238E27FC236}">
                <a16:creationId xmlns:a16="http://schemas.microsoft.com/office/drawing/2014/main" id="{CEBC36EC-1712-0797-4D32-9E29BCC99110}"/>
              </a:ext>
            </a:extLst>
          </p:cNvPr>
          <p:cNvSpPr txBox="1"/>
          <p:nvPr/>
        </p:nvSpPr>
        <p:spPr>
          <a:xfrm>
            <a:off x="82986" y="545338"/>
            <a:ext cx="8978028" cy="475096"/>
          </a:xfrm>
          <a:prstGeom prst="rect">
            <a:avLst/>
          </a:prstGeom>
          <a:noFill/>
          <a:ln>
            <a:noFill/>
          </a:ln>
        </p:spPr>
        <p:txBody>
          <a:bodyPr spcFirstLastPara="1" wrap="square" lIns="91425" tIns="91425" rIns="91425" bIns="91425" anchor="t" anchorCtr="0">
            <a:noAutofit/>
          </a:bodyPr>
          <a:lstStyle/>
          <a:p>
            <a:pPr marL="0" lvl="0" indent="0" algn="ctr" rtl="0">
              <a:lnSpc>
                <a:spcPct val="150000"/>
              </a:lnSpc>
              <a:spcBef>
                <a:spcPts val="0"/>
              </a:spcBef>
              <a:spcAft>
                <a:spcPts val="0"/>
              </a:spcAft>
              <a:buNone/>
            </a:pPr>
            <a:r>
              <a:rPr lang="es-ES" sz="1400" b="1" dirty="0" err="1">
                <a:solidFill>
                  <a:srgbClr val="3B3B34"/>
                </a:solidFill>
                <a:latin typeface="Arial" panose="020B0604020202020204" pitchFamily="34" charset="0"/>
                <a:ea typeface="Open Sans"/>
                <a:cs typeface="Arial" panose="020B0604020202020204" pitchFamily="34" charset="0"/>
                <a:sym typeface="Open Sans"/>
              </a:rPr>
              <a:t>Analysis</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of</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isoform</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differences</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between</a:t>
            </a:r>
            <a:r>
              <a:rPr lang="es-ES" sz="1400" b="1" dirty="0">
                <a:solidFill>
                  <a:srgbClr val="3B3B34"/>
                </a:solidFill>
                <a:latin typeface="Arial" panose="020B0604020202020204" pitchFamily="34" charset="0"/>
                <a:ea typeface="Open Sans"/>
                <a:cs typeface="Arial" panose="020B0604020202020204" pitchFamily="34" charset="0"/>
                <a:sym typeface="Open Sans"/>
              </a:rPr>
              <a:t> LRGASP </a:t>
            </a:r>
            <a:r>
              <a:rPr lang="es-ES" sz="1400" b="1" dirty="0" err="1">
                <a:solidFill>
                  <a:srgbClr val="3B3B34"/>
                </a:solidFill>
                <a:latin typeface="Arial" panose="020B0604020202020204" pitchFamily="34" charset="0"/>
                <a:ea typeface="Open Sans"/>
                <a:cs typeface="Arial" panose="020B0604020202020204" pitchFamily="34" charset="0"/>
                <a:sym typeface="Open Sans"/>
              </a:rPr>
              <a:t>datasets</a:t>
            </a:r>
            <a:r>
              <a:rPr lang="es-ES" sz="1400" b="1" dirty="0">
                <a:solidFill>
                  <a:srgbClr val="3B3B34"/>
                </a:solidFill>
                <a:latin typeface="Arial" panose="020B0604020202020204" pitchFamily="34" charset="0"/>
                <a:ea typeface="Open Sans"/>
                <a:cs typeface="Arial" panose="020B0604020202020204" pitchFamily="34" charset="0"/>
                <a:sym typeface="Open Sans"/>
              </a:rPr>
              <a:t> : H1 vs </a:t>
            </a:r>
            <a:r>
              <a:rPr lang="es-ES" sz="1400" b="1" dirty="0" err="1">
                <a:solidFill>
                  <a:srgbClr val="3B3B34"/>
                </a:solidFill>
                <a:latin typeface="Arial" panose="020B0604020202020204" pitchFamily="34" charset="0"/>
                <a:ea typeface="Open Sans"/>
                <a:cs typeface="Arial" panose="020B0604020202020204" pitchFamily="34" charset="0"/>
                <a:sym typeface="Open Sans"/>
              </a:rPr>
              <a:t>Endoderm</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cell</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types</a:t>
            </a:r>
            <a:endParaRPr lang="es-ES" sz="1400" dirty="0">
              <a:solidFill>
                <a:srgbClr val="3B3B34"/>
              </a:solidFill>
              <a:latin typeface="Arial" panose="020B0604020202020204" pitchFamily="34" charset="0"/>
              <a:ea typeface="Open Sans"/>
              <a:cs typeface="Arial" panose="020B0604020202020204" pitchFamily="34" charset="0"/>
              <a:sym typeface="Open Sans"/>
            </a:endParaRPr>
          </a:p>
          <a:p>
            <a:pPr marL="0" lvl="0" indent="0" algn="ctr" rtl="0">
              <a:lnSpc>
                <a:spcPct val="150000"/>
              </a:lnSpc>
              <a:spcBef>
                <a:spcPts val="0"/>
              </a:spcBef>
              <a:spcAft>
                <a:spcPts val="0"/>
              </a:spcAft>
              <a:buNone/>
            </a:pPr>
            <a:endParaRPr lang="es-ES" sz="1600" dirty="0">
              <a:solidFill>
                <a:srgbClr val="3B3B34"/>
              </a:solidFill>
              <a:latin typeface="Arial" panose="020B0604020202020204" pitchFamily="34" charset="0"/>
              <a:ea typeface="Open Sans"/>
              <a:cs typeface="Arial" panose="020B0604020202020204" pitchFamily="34" charset="0"/>
              <a:sym typeface="Open Sans"/>
            </a:endParaRPr>
          </a:p>
        </p:txBody>
      </p:sp>
      <p:sp>
        <p:nvSpPr>
          <p:cNvPr id="5" name="Google Shape;181;p18">
            <a:extLst>
              <a:ext uri="{FF2B5EF4-FFF2-40B4-BE49-F238E27FC236}">
                <a16:creationId xmlns:a16="http://schemas.microsoft.com/office/drawing/2014/main" id="{7A495D8B-46EC-40A3-2D44-5AC259ADF0FE}"/>
              </a:ext>
            </a:extLst>
          </p:cNvPr>
          <p:cNvSpPr txBox="1"/>
          <p:nvPr/>
        </p:nvSpPr>
        <p:spPr>
          <a:xfrm>
            <a:off x="480551" y="1262279"/>
            <a:ext cx="8978028" cy="3771029"/>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s-ES" sz="1400" b="1" dirty="0">
                <a:solidFill>
                  <a:srgbClr val="3B3B34"/>
                </a:solidFill>
                <a:latin typeface="Arial" panose="020B0604020202020204" pitchFamily="34" charset="0"/>
                <a:ea typeface="Open Sans"/>
                <a:cs typeface="Arial" panose="020B0604020202020204" pitchFamily="34" charset="0"/>
                <a:sym typeface="Open Sans"/>
              </a:rPr>
              <a:t>TASKS</a:t>
            </a:r>
          </a:p>
          <a:p>
            <a:pPr marL="285750" lvl="0" indent="-285750">
              <a:lnSpc>
                <a:spcPct val="150000"/>
              </a:lnSpc>
              <a:buFont typeface="Arial" panose="020B0604020202020204" pitchFamily="34" charset="0"/>
              <a:buChar char="•"/>
            </a:pPr>
            <a:r>
              <a:rPr lang="es-ES" sz="1400" u="sng" dirty="0" err="1"/>
              <a:t>Perform</a:t>
            </a:r>
            <a:r>
              <a:rPr lang="es-ES" sz="1400" u="sng" dirty="0"/>
              <a:t> </a:t>
            </a:r>
            <a:r>
              <a:rPr lang="es-ES" sz="1400" u="sng" dirty="0" err="1"/>
              <a:t>differential</a:t>
            </a:r>
            <a:r>
              <a:rPr lang="es-ES" sz="1400" u="sng" dirty="0"/>
              <a:t> </a:t>
            </a:r>
            <a:r>
              <a:rPr lang="es-ES" sz="1400" u="sng" dirty="0" err="1"/>
              <a:t>isoform</a:t>
            </a:r>
            <a:r>
              <a:rPr lang="es-ES" sz="1400" u="sng" dirty="0"/>
              <a:t> </a:t>
            </a:r>
            <a:r>
              <a:rPr lang="es-ES" sz="1400" u="sng" dirty="0" err="1"/>
              <a:t>usage</a:t>
            </a:r>
            <a:r>
              <a:rPr lang="es-ES" sz="1400" u="sng" dirty="0"/>
              <a:t> </a:t>
            </a:r>
          </a:p>
          <a:p>
            <a:pPr marL="742950" lvl="1" indent="-285750">
              <a:lnSpc>
                <a:spcPct val="150000"/>
              </a:lnSpc>
              <a:buFont typeface="Arial" panose="020B0604020202020204" pitchFamily="34" charset="0"/>
              <a:buChar char="•"/>
            </a:pPr>
            <a:r>
              <a:rPr lang="es-ES" sz="1400" dirty="0"/>
              <a:t>1) </a:t>
            </a:r>
            <a:r>
              <a:rPr lang="es-ES" sz="1400" dirty="0" err="1"/>
              <a:t>How</a:t>
            </a:r>
            <a:r>
              <a:rPr lang="es-ES" sz="1400" dirty="0"/>
              <a:t> </a:t>
            </a:r>
            <a:r>
              <a:rPr lang="es-ES" sz="1400" dirty="0" err="1"/>
              <a:t>many</a:t>
            </a:r>
            <a:r>
              <a:rPr lang="es-ES" sz="1400" dirty="0"/>
              <a:t> genes </a:t>
            </a:r>
            <a:r>
              <a:rPr lang="es-ES" sz="1400" dirty="0" err="1"/>
              <a:t>with</a:t>
            </a:r>
            <a:r>
              <a:rPr lang="es-ES" sz="1400" dirty="0"/>
              <a:t> DIU and </a:t>
            </a:r>
            <a:r>
              <a:rPr lang="es-ES" sz="1400" dirty="0" err="1"/>
              <a:t>how</a:t>
            </a:r>
            <a:r>
              <a:rPr lang="es-ES" sz="1400" dirty="0"/>
              <a:t> </a:t>
            </a:r>
            <a:r>
              <a:rPr lang="es-ES" sz="1400" dirty="0" err="1"/>
              <a:t>many</a:t>
            </a:r>
            <a:r>
              <a:rPr lang="es-ES" sz="1400" dirty="0"/>
              <a:t> </a:t>
            </a:r>
            <a:r>
              <a:rPr lang="es-ES" sz="1400" dirty="0" err="1"/>
              <a:t>have</a:t>
            </a:r>
            <a:r>
              <a:rPr lang="es-ES" sz="1400" dirty="0"/>
              <a:t> a </a:t>
            </a:r>
            <a:r>
              <a:rPr lang="es-ES" sz="1400" dirty="0" err="1"/>
              <a:t>isoform</a:t>
            </a:r>
            <a:r>
              <a:rPr lang="es-ES" sz="1400" dirty="0"/>
              <a:t> switch</a:t>
            </a:r>
          </a:p>
          <a:p>
            <a:pPr marL="742950" lvl="1" indent="-285750">
              <a:lnSpc>
                <a:spcPct val="150000"/>
              </a:lnSpc>
              <a:buFont typeface="Arial" panose="020B0604020202020204" pitchFamily="34" charset="0"/>
              <a:buChar char="•"/>
            </a:pPr>
            <a:r>
              <a:rPr lang="es-ES" sz="1400" dirty="0"/>
              <a:t>2) </a:t>
            </a:r>
            <a:r>
              <a:rPr lang="es-ES" sz="1400" dirty="0" err="1"/>
              <a:t>Choose</a:t>
            </a:r>
            <a:r>
              <a:rPr lang="es-ES" sz="1400" dirty="0"/>
              <a:t> a gene </a:t>
            </a:r>
            <a:r>
              <a:rPr lang="es-ES" sz="1400" dirty="0" err="1"/>
              <a:t>with</a:t>
            </a:r>
            <a:r>
              <a:rPr lang="es-ES" sz="1400" dirty="0"/>
              <a:t> a </a:t>
            </a:r>
            <a:r>
              <a:rPr lang="es-ES" sz="1400" dirty="0" err="1"/>
              <a:t>switching</a:t>
            </a:r>
            <a:r>
              <a:rPr lang="es-ES" sz="1400" dirty="0"/>
              <a:t> evento and look </a:t>
            </a:r>
            <a:r>
              <a:rPr lang="es-ES" sz="1400" dirty="0" err="1"/>
              <a:t>for</a:t>
            </a:r>
            <a:r>
              <a:rPr lang="es-ES" sz="1400" dirty="0"/>
              <a:t> </a:t>
            </a:r>
            <a:r>
              <a:rPr lang="es-ES" sz="1400" dirty="0" err="1"/>
              <a:t>the</a:t>
            </a:r>
            <a:r>
              <a:rPr lang="es-ES" sz="1400" dirty="0"/>
              <a:t> </a:t>
            </a:r>
            <a:r>
              <a:rPr lang="es-ES" sz="1400" dirty="0" err="1"/>
              <a:t>switched</a:t>
            </a:r>
            <a:r>
              <a:rPr lang="es-ES" sz="1400" dirty="0"/>
              <a:t> </a:t>
            </a:r>
            <a:r>
              <a:rPr lang="es-ES" sz="1400" dirty="0" err="1"/>
              <a:t>isoforms</a:t>
            </a:r>
            <a:r>
              <a:rPr lang="es-ES" sz="1400" dirty="0"/>
              <a:t>?</a:t>
            </a:r>
          </a:p>
          <a:p>
            <a:pPr marL="742950" lvl="1" indent="-285750">
              <a:lnSpc>
                <a:spcPct val="150000"/>
              </a:lnSpc>
              <a:buFont typeface="Arial" panose="020B0604020202020204" pitchFamily="34" charset="0"/>
              <a:buChar char="•"/>
            </a:pPr>
            <a:r>
              <a:rPr lang="es-ES" sz="1400" dirty="0"/>
              <a:t>3) Do </a:t>
            </a:r>
            <a:r>
              <a:rPr lang="es-ES" sz="1400" dirty="0" err="1"/>
              <a:t>the</a:t>
            </a:r>
            <a:r>
              <a:rPr lang="es-ES" sz="1400" dirty="0"/>
              <a:t> </a:t>
            </a:r>
            <a:r>
              <a:rPr lang="es-ES" sz="1400" dirty="0" err="1"/>
              <a:t>switched</a:t>
            </a:r>
            <a:r>
              <a:rPr lang="es-ES" sz="1400" dirty="0"/>
              <a:t> </a:t>
            </a:r>
            <a:r>
              <a:rPr lang="es-ES" sz="1400" dirty="0" err="1"/>
              <a:t>isoforms</a:t>
            </a:r>
            <a:r>
              <a:rPr lang="es-ES" sz="1400" dirty="0"/>
              <a:t> </a:t>
            </a:r>
            <a:r>
              <a:rPr lang="es-ES" sz="1400" dirty="0" err="1"/>
              <a:t>contain</a:t>
            </a:r>
            <a:r>
              <a:rPr lang="es-ES" sz="1400" dirty="0"/>
              <a:t> </a:t>
            </a:r>
            <a:r>
              <a:rPr lang="es-ES" sz="1400" dirty="0" err="1"/>
              <a:t>different</a:t>
            </a:r>
            <a:r>
              <a:rPr lang="es-ES" sz="1400" dirty="0"/>
              <a:t> </a:t>
            </a:r>
            <a:r>
              <a:rPr lang="es-ES" sz="1400" dirty="0" err="1"/>
              <a:t>annotations</a:t>
            </a:r>
            <a:endParaRPr lang="es-ES" sz="1400" dirty="0"/>
          </a:p>
          <a:p>
            <a:pPr lvl="0">
              <a:lnSpc>
                <a:spcPct val="150000"/>
              </a:lnSpc>
            </a:pP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u="sng" dirty="0" err="1">
                <a:solidFill>
                  <a:srgbClr val="3B3B34"/>
                </a:solidFill>
                <a:latin typeface="Arial" panose="020B0604020202020204" pitchFamily="34" charset="0"/>
                <a:ea typeface="Open Sans"/>
                <a:cs typeface="Arial" panose="020B0604020202020204" pitchFamily="34" charset="0"/>
                <a:sym typeface="Open Sans"/>
              </a:rPr>
              <a:t>Perform</a:t>
            </a:r>
            <a:r>
              <a:rPr lang="es-ES" sz="1400" u="sng" dirty="0">
                <a:solidFill>
                  <a:srgbClr val="3B3B34"/>
                </a:solidFill>
                <a:latin typeface="Arial" panose="020B0604020202020204" pitchFamily="34" charset="0"/>
                <a:ea typeface="Open Sans"/>
                <a:cs typeface="Arial" panose="020B0604020202020204" pitchFamily="34" charset="0"/>
                <a:sym typeface="Open Sans"/>
              </a:rPr>
              <a:t> </a:t>
            </a:r>
            <a:r>
              <a:rPr lang="es-ES" sz="1400" u="sng" dirty="0" err="1">
                <a:solidFill>
                  <a:srgbClr val="3B3B34"/>
                </a:solidFill>
                <a:latin typeface="Arial" panose="020B0604020202020204" pitchFamily="34" charset="0"/>
                <a:ea typeface="Open Sans"/>
                <a:cs typeface="Arial" panose="020B0604020202020204" pitchFamily="34" charset="0"/>
                <a:sym typeface="Open Sans"/>
              </a:rPr>
              <a:t>differential</a:t>
            </a:r>
            <a:r>
              <a:rPr lang="es-ES" sz="1400" u="sng" dirty="0">
                <a:solidFill>
                  <a:srgbClr val="3B3B34"/>
                </a:solidFill>
                <a:latin typeface="Arial" panose="020B0604020202020204" pitchFamily="34" charset="0"/>
                <a:ea typeface="Open Sans"/>
                <a:cs typeface="Arial" panose="020B0604020202020204" pitchFamily="34" charset="0"/>
                <a:sym typeface="Open Sans"/>
              </a:rPr>
              <a:t> gene </a:t>
            </a:r>
            <a:r>
              <a:rPr lang="es-ES" sz="1400" u="sng" dirty="0" err="1">
                <a:solidFill>
                  <a:srgbClr val="3B3B34"/>
                </a:solidFill>
                <a:latin typeface="Arial" panose="020B0604020202020204" pitchFamily="34" charset="0"/>
                <a:ea typeface="Open Sans"/>
                <a:cs typeface="Arial" panose="020B0604020202020204" pitchFamily="34" charset="0"/>
                <a:sym typeface="Open Sans"/>
              </a:rPr>
              <a:t>expression</a:t>
            </a:r>
            <a:endParaRPr lang="es-ES" sz="1400" u="sng" dirty="0">
              <a:solidFill>
                <a:srgbClr val="3B3B34"/>
              </a:solidFill>
              <a:latin typeface="Arial" panose="020B0604020202020204" pitchFamily="34" charset="0"/>
              <a:ea typeface="Open Sans"/>
              <a:cs typeface="Arial" panose="020B0604020202020204" pitchFamily="34" charset="0"/>
              <a:sym typeface="Open Sans"/>
            </a:endParaRPr>
          </a:p>
          <a:p>
            <a:pPr marL="742950" lvl="1" indent="-285750">
              <a:lnSpc>
                <a:spcPct val="150000"/>
              </a:lnSpc>
              <a:buFont typeface="Arial" panose="020B0604020202020204" pitchFamily="34" charset="0"/>
              <a:buChar char="•"/>
            </a:pPr>
            <a:r>
              <a:rPr lang="es-ES" sz="1400" dirty="0">
                <a:solidFill>
                  <a:srgbClr val="3B3B34"/>
                </a:solidFill>
                <a:latin typeface="Arial" panose="020B0604020202020204" pitchFamily="34" charset="0"/>
                <a:ea typeface="Open Sans"/>
                <a:cs typeface="Arial" panose="020B0604020202020204" pitchFamily="34" charset="0"/>
                <a:sym typeface="Open Sans"/>
              </a:rPr>
              <a:t>1) </a:t>
            </a:r>
            <a:r>
              <a:rPr lang="es-ES" sz="1400" dirty="0" err="1">
                <a:solidFill>
                  <a:srgbClr val="3B3B34"/>
                </a:solidFill>
                <a:latin typeface="Arial" panose="020B0604020202020204" pitchFamily="34" charset="0"/>
                <a:ea typeface="Open Sans"/>
                <a:cs typeface="Arial" panose="020B0604020202020204" pitchFamily="34" charset="0"/>
                <a:sym typeface="Open Sans"/>
              </a:rPr>
              <a:t>How</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many</a:t>
            </a:r>
            <a:r>
              <a:rPr lang="es-ES" sz="1400" dirty="0">
                <a:solidFill>
                  <a:srgbClr val="3B3B34"/>
                </a:solidFill>
                <a:latin typeface="Arial" panose="020B0604020202020204" pitchFamily="34" charset="0"/>
                <a:ea typeface="Open Sans"/>
                <a:cs typeface="Arial" panose="020B0604020202020204" pitchFamily="34" charset="0"/>
                <a:sym typeface="Open Sans"/>
              </a:rPr>
              <a:t> genes are </a:t>
            </a:r>
            <a:r>
              <a:rPr lang="es-ES" sz="1400" dirty="0" err="1">
                <a:solidFill>
                  <a:srgbClr val="3B3B34"/>
                </a:solidFill>
                <a:latin typeface="Arial" panose="020B0604020202020204" pitchFamily="34" charset="0"/>
                <a:ea typeface="Open Sans"/>
                <a:cs typeface="Arial" panose="020B0604020202020204" pitchFamily="34" charset="0"/>
                <a:sym typeface="Open Sans"/>
              </a:rPr>
              <a:t>differentially</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expressed</a:t>
            </a:r>
            <a:r>
              <a:rPr lang="es-ES" sz="1400" dirty="0">
                <a:solidFill>
                  <a:srgbClr val="3B3B34"/>
                </a:solidFill>
                <a:latin typeface="Arial" panose="020B0604020202020204" pitchFamily="34" charset="0"/>
                <a:ea typeface="Open Sans"/>
                <a:cs typeface="Arial" panose="020B0604020202020204" pitchFamily="34" charset="0"/>
                <a:sym typeface="Open Sans"/>
              </a:rPr>
              <a:t>?</a:t>
            </a:r>
          </a:p>
          <a:p>
            <a:pPr marL="742950" lvl="1" indent="-285750">
              <a:lnSpc>
                <a:spcPct val="150000"/>
              </a:lnSpc>
              <a:buFont typeface="Arial" panose="020B0604020202020204" pitchFamily="34" charset="0"/>
              <a:buChar char="•"/>
            </a:pPr>
            <a:r>
              <a:rPr lang="es-ES" sz="1400" dirty="0">
                <a:solidFill>
                  <a:srgbClr val="3B3B34"/>
                </a:solidFill>
                <a:latin typeface="Arial" panose="020B0604020202020204" pitchFamily="34" charset="0"/>
                <a:ea typeface="Open Sans"/>
                <a:cs typeface="Arial" panose="020B0604020202020204" pitchFamily="34" charset="0"/>
                <a:sym typeface="Open Sans"/>
              </a:rPr>
              <a:t>2) Combine </a:t>
            </a:r>
            <a:r>
              <a:rPr lang="es-ES" sz="1400" dirty="0" err="1">
                <a:solidFill>
                  <a:srgbClr val="3B3B34"/>
                </a:solidFill>
                <a:latin typeface="Arial" panose="020B0604020202020204" pitchFamily="34" charset="0"/>
                <a:ea typeface="Open Sans"/>
                <a:cs typeface="Arial" panose="020B0604020202020204" pitchFamily="34" charset="0"/>
                <a:sym typeface="Open Sans"/>
              </a:rPr>
              <a:t>both</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plots</a:t>
            </a:r>
            <a:r>
              <a:rPr lang="es-ES" sz="1400" dirty="0">
                <a:solidFill>
                  <a:srgbClr val="3B3B34"/>
                </a:solidFill>
                <a:latin typeface="Arial" panose="020B0604020202020204" pitchFamily="34" charset="0"/>
                <a:ea typeface="Open Sans"/>
                <a:cs typeface="Arial" panose="020B0604020202020204" pitchFamily="34" charset="0"/>
                <a:sym typeface="Open Sans"/>
              </a:rPr>
              <a:t> </a:t>
            </a:r>
            <a:endParaRPr lang="es-ES" sz="1400" b="1" dirty="0">
              <a:solidFill>
                <a:srgbClr val="3B3B34"/>
              </a:solidFill>
              <a:latin typeface="Arial" panose="020B0604020202020204" pitchFamily="34" charset="0"/>
              <a:ea typeface="Open Sans"/>
              <a:cs typeface="Arial" panose="020B0604020202020204" pitchFamily="34" charset="0"/>
              <a:sym typeface="Open Sans"/>
            </a:endParaRPr>
          </a:p>
          <a:p>
            <a:pPr marL="742950" lvl="1" indent="-285750">
              <a:lnSpc>
                <a:spcPct val="150000"/>
              </a:lnSpc>
              <a:buFont typeface="Arial" panose="020B0604020202020204" pitchFamily="34" charset="0"/>
              <a:buChar char="•"/>
            </a:pPr>
            <a:r>
              <a:rPr lang="es-ES" sz="1400" dirty="0">
                <a:solidFill>
                  <a:srgbClr val="3B3B34"/>
                </a:solidFill>
                <a:latin typeface="Arial" panose="020B0604020202020204" pitchFamily="34" charset="0"/>
                <a:ea typeface="Open Sans"/>
                <a:cs typeface="Arial" panose="020B0604020202020204" pitchFamily="34" charset="0"/>
                <a:sym typeface="Open Sans"/>
              </a:rPr>
              <a:t>2) </a:t>
            </a:r>
            <a:r>
              <a:rPr lang="es-ES" sz="1400" dirty="0" err="1">
                <a:solidFill>
                  <a:srgbClr val="3B3B34"/>
                </a:solidFill>
                <a:latin typeface="Arial" panose="020B0604020202020204" pitchFamily="34" charset="0"/>
                <a:ea typeface="Open Sans"/>
                <a:cs typeface="Arial" panose="020B0604020202020204" pitchFamily="34" charset="0"/>
                <a:sym typeface="Open Sans"/>
              </a:rPr>
              <a:t>Evaluate</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isoform</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annotation</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differences</a:t>
            </a:r>
            <a:r>
              <a:rPr lang="es-ES" sz="1400" dirty="0">
                <a:solidFill>
                  <a:srgbClr val="3B3B34"/>
                </a:solidFill>
                <a:latin typeface="Arial" panose="020B0604020202020204" pitchFamily="34" charset="0"/>
                <a:ea typeface="Open Sans"/>
                <a:cs typeface="Arial" panose="020B0604020202020204" pitchFamily="34" charset="0"/>
                <a:sym typeface="Open Sans"/>
              </a:rPr>
              <a:t> at </a:t>
            </a:r>
            <a:r>
              <a:rPr lang="es-ES" sz="1400" dirty="0" err="1">
                <a:solidFill>
                  <a:srgbClr val="3B3B34"/>
                </a:solidFill>
                <a:latin typeface="Arial" panose="020B0604020202020204" pitchFamily="34" charset="0"/>
                <a:ea typeface="Open Sans"/>
                <a:cs typeface="Arial" panose="020B0604020202020204" pitchFamily="34" charset="0"/>
                <a:sym typeface="Open Sans"/>
              </a:rPr>
              <a:t>the</a:t>
            </a:r>
            <a:r>
              <a:rPr lang="es-ES" sz="1400" dirty="0">
                <a:solidFill>
                  <a:srgbClr val="3B3B34"/>
                </a:solidFill>
                <a:latin typeface="Arial" panose="020B0604020202020204" pitchFamily="34" charset="0"/>
                <a:ea typeface="Open Sans"/>
                <a:cs typeface="Arial" panose="020B0604020202020204" pitchFamily="34" charset="0"/>
                <a:sym typeface="Open Sans"/>
              </a:rPr>
              <a:t> ID </a:t>
            </a:r>
            <a:r>
              <a:rPr lang="es-ES" sz="1400" dirty="0" err="1">
                <a:solidFill>
                  <a:srgbClr val="3B3B34"/>
                </a:solidFill>
                <a:latin typeface="Arial" panose="020B0604020202020204" pitchFamily="34" charset="0"/>
                <a:ea typeface="Open Sans"/>
                <a:cs typeface="Arial" panose="020B0604020202020204" pitchFamily="34" charset="0"/>
                <a:sym typeface="Open Sans"/>
              </a:rPr>
              <a:t>level</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for</a:t>
            </a:r>
            <a:r>
              <a:rPr lang="es-ES" sz="1400" dirty="0">
                <a:solidFill>
                  <a:srgbClr val="3B3B34"/>
                </a:solidFill>
                <a:latin typeface="Arial" panose="020B0604020202020204" pitchFamily="34" charset="0"/>
                <a:ea typeface="Open Sans"/>
                <a:cs typeface="Arial" panose="020B0604020202020204" pitchFamily="34" charset="0"/>
                <a:sym typeface="Open Sans"/>
              </a:rPr>
              <a:t> PFAM </a:t>
            </a:r>
            <a:r>
              <a:rPr lang="es-ES" sz="1400" dirty="0" err="1">
                <a:solidFill>
                  <a:srgbClr val="3B3B34"/>
                </a:solidFill>
                <a:latin typeface="Arial" panose="020B0604020202020204" pitchFamily="34" charset="0"/>
                <a:ea typeface="Open Sans"/>
                <a:cs typeface="Arial" panose="020B0604020202020204" pitchFamily="34" charset="0"/>
                <a:sym typeface="Open Sans"/>
              </a:rPr>
              <a:t>domains</a:t>
            </a:r>
            <a:r>
              <a:rPr lang="es-ES" sz="1400" dirty="0">
                <a:solidFill>
                  <a:srgbClr val="3B3B34"/>
                </a:solidFill>
                <a:latin typeface="Arial" panose="020B0604020202020204" pitchFamily="34" charset="0"/>
                <a:ea typeface="Open Sans"/>
                <a:cs typeface="Arial" panose="020B0604020202020204" pitchFamily="34" charset="0"/>
                <a:sym typeface="Open Sans"/>
              </a:rPr>
              <a:t> and UTR sites</a:t>
            </a:r>
          </a:p>
          <a:p>
            <a:pPr marL="742950" lvl="1" indent="-285750">
              <a:lnSpc>
                <a:spcPct val="150000"/>
              </a:lnSpc>
              <a:buFont typeface="Arial" panose="020B0604020202020204" pitchFamily="34" charset="0"/>
              <a:buChar char="•"/>
            </a:pPr>
            <a:endParaRPr lang="es-ES" sz="1400" b="1" dirty="0">
              <a:solidFill>
                <a:srgbClr val="3B3B34"/>
              </a:solidFill>
              <a:latin typeface="Arial" panose="020B0604020202020204" pitchFamily="34" charset="0"/>
              <a:ea typeface="Open Sans"/>
              <a:cs typeface="Arial" panose="020B0604020202020204" pitchFamily="34" charset="0"/>
              <a:sym typeface="Open Sans"/>
            </a:endParaRPr>
          </a:p>
          <a:p>
            <a:pPr marL="0" lvl="0" indent="0" algn="l" rtl="0">
              <a:lnSpc>
                <a:spcPct val="150000"/>
              </a:lnSpc>
              <a:spcBef>
                <a:spcPts val="0"/>
              </a:spcBef>
              <a:spcAft>
                <a:spcPts val="0"/>
              </a:spcAft>
              <a:buNone/>
            </a:pPr>
            <a:endParaRPr lang="es-ES" sz="1400" dirty="0">
              <a:solidFill>
                <a:srgbClr val="3B3B34"/>
              </a:solidFill>
              <a:latin typeface="Arial" panose="020B0604020202020204" pitchFamily="34" charset="0"/>
              <a:ea typeface="Open Sans"/>
              <a:cs typeface="Arial" panose="020B0604020202020204" pitchFamily="34" charset="0"/>
              <a:sym typeface="Open Sans"/>
            </a:endParaRPr>
          </a:p>
          <a:p>
            <a:pPr marL="0" lvl="0" indent="0" algn="l" rtl="0">
              <a:lnSpc>
                <a:spcPct val="150000"/>
              </a:lnSpc>
              <a:spcBef>
                <a:spcPts val="0"/>
              </a:spcBef>
              <a:spcAft>
                <a:spcPts val="0"/>
              </a:spcAft>
              <a:buNone/>
            </a:pPr>
            <a:endParaRPr lang="es-ES" sz="1600" dirty="0">
              <a:solidFill>
                <a:srgbClr val="3B3B34"/>
              </a:solidFill>
              <a:latin typeface="Arial" panose="020B0604020202020204" pitchFamily="34" charset="0"/>
              <a:ea typeface="Open Sans"/>
              <a:cs typeface="Arial" panose="020B0604020202020204" pitchFamily="34" charset="0"/>
              <a:sym typeface="Open Sans"/>
            </a:endParaRPr>
          </a:p>
        </p:txBody>
      </p:sp>
    </p:spTree>
    <p:extLst>
      <p:ext uri="{BB962C8B-B14F-4D97-AF65-F5344CB8AC3E}">
        <p14:creationId xmlns:p14="http://schemas.microsoft.com/office/powerpoint/2010/main" val="171849939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2CE8D9-4719-0854-CD80-130ED2F0AC98}"/>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B626F637-AF21-BFC6-3C7C-01A463CAA73D}"/>
              </a:ext>
            </a:extLst>
          </p:cNvPr>
          <p:cNvSpPr>
            <a:spLocks noGrp="1"/>
          </p:cNvSpPr>
          <p:nvPr>
            <p:ph type="sldNum" sz="quarter" idx="4"/>
          </p:nvPr>
        </p:nvSpPr>
        <p:spPr/>
        <p:txBody>
          <a:bodyPr/>
          <a:lstStyle/>
          <a:p>
            <a:fld id="{38FB3DE5-0BF2-9949-8E8E-62041A1EAFCC}" type="slidenum">
              <a:rPr lang="en-US" smtClean="0"/>
              <a:pPr/>
              <a:t>42</a:t>
            </a:fld>
            <a:endParaRPr lang="en-US"/>
          </a:p>
        </p:txBody>
      </p:sp>
      <p:sp>
        <p:nvSpPr>
          <p:cNvPr id="3" name="Título 2">
            <a:extLst>
              <a:ext uri="{FF2B5EF4-FFF2-40B4-BE49-F238E27FC236}">
                <a16:creationId xmlns:a16="http://schemas.microsoft.com/office/drawing/2014/main" id="{C8C54D8A-ECFE-8E4C-CC6C-186CFC32C1B8}"/>
              </a:ext>
            </a:extLst>
          </p:cNvPr>
          <p:cNvSpPr>
            <a:spLocks noGrp="1"/>
          </p:cNvSpPr>
          <p:nvPr>
            <p:ph type="title"/>
          </p:nvPr>
        </p:nvSpPr>
        <p:spPr/>
        <p:txBody>
          <a:bodyPr/>
          <a:lstStyle/>
          <a:p>
            <a:r>
              <a:rPr lang="es-ES" dirty="0" err="1"/>
              <a:t>tappAS</a:t>
            </a:r>
            <a:r>
              <a:rPr lang="es-ES" dirty="0"/>
              <a:t> </a:t>
            </a:r>
            <a:r>
              <a:rPr lang="es-ES" dirty="0" err="1"/>
              <a:t>Hands-on</a:t>
            </a:r>
            <a:endParaRPr lang="es-ES" dirty="0"/>
          </a:p>
        </p:txBody>
      </p:sp>
      <p:sp>
        <p:nvSpPr>
          <p:cNvPr id="4" name="Google Shape;181;p18">
            <a:extLst>
              <a:ext uri="{FF2B5EF4-FFF2-40B4-BE49-F238E27FC236}">
                <a16:creationId xmlns:a16="http://schemas.microsoft.com/office/drawing/2014/main" id="{AFB33F39-14A7-5564-728F-CEA6E74CDC0B}"/>
              </a:ext>
            </a:extLst>
          </p:cNvPr>
          <p:cNvSpPr txBox="1"/>
          <p:nvPr/>
        </p:nvSpPr>
        <p:spPr>
          <a:xfrm>
            <a:off x="82986" y="545338"/>
            <a:ext cx="8978028" cy="475096"/>
          </a:xfrm>
          <a:prstGeom prst="rect">
            <a:avLst/>
          </a:prstGeom>
          <a:noFill/>
          <a:ln>
            <a:noFill/>
          </a:ln>
        </p:spPr>
        <p:txBody>
          <a:bodyPr spcFirstLastPara="1" wrap="square" lIns="91425" tIns="91425" rIns="91425" bIns="91425" anchor="t" anchorCtr="0">
            <a:noAutofit/>
          </a:bodyPr>
          <a:lstStyle/>
          <a:p>
            <a:pPr marL="0" lvl="0" indent="0" algn="ctr" rtl="0">
              <a:lnSpc>
                <a:spcPct val="150000"/>
              </a:lnSpc>
              <a:spcBef>
                <a:spcPts val="0"/>
              </a:spcBef>
              <a:spcAft>
                <a:spcPts val="0"/>
              </a:spcAft>
              <a:buNone/>
            </a:pPr>
            <a:r>
              <a:rPr lang="es-ES" sz="1400" b="1" dirty="0" err="1">
                <a:solidFill>
                  <a:srgbClr val="3B3B34"/>
                </a:solidFill>
                <a:latin typeface="Arial" panose="020B0604020202020204" pitchFamily="34" charset="0"/>
                <a:ea typeface="Open Sans"/>
                <a:cs typeface="Arial" panose="020B0604020202020204" pitchFamily="34" charset="0"/>
                <a:sym typeface="Open Sans"/>
              </a:rPr>
              <a:t>Analysis</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of</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isoform</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differences</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between</a:t>
            </a:r>
            <a:r>
              <a:rPr lang="es-ES" sz="1400" b="1" dirty="0">
                <a:solidFill>
                  <a:srgbClr val="3B3B34"/>
                </a:solidFill>
                <a:latin typeface="Arial" panose="020B0604020202020204" pitchFamily="34" charset="0"/>
                <a:ea typeface="Open Sans"/>
                <a:cs typeface="Arial" panose="020B0604020202020204" pitchFamily="34" charset="0"/>
                <a:sym typeface="Open Sans"/>
              </a:rPr>
              <a:t> LRGASP </a:t>
            </a:r>
            <a:r>
              <a:rPr lang="es-ES" sz="1400" b="1" dirty="0" err="1">
                <a:solidFill>
                  <a:srgbClr val="3B3B34"/>
                </a:solidFill>
                <a:latin typeface="Arial" panose="020B0604020202020204" pitchFamily="34" charset="0"/>
                <a:ea typeface="Open Sans"/>
                <a:cs typeface="Arial" panose="020B0604020202020204" pitchFamily="34" charset="0"/>
                <a:sym typeface="Open Sans"/>
              </a:rPr>
              <a:t>datasets</a:t>
            </a:r>
            <a:r>
              <a:rPr lang="es-ES" sz="1400" b="1" dirty="0">
                <a:solidFill>
                  <a:srgbClr val="3B3B34"/>
                </a:solidFill>
                <a:latin typeface="Arial" panose="020B0604020202020204" pitchFamily="34" charset="0"/>
                <a:ea typeface="Open Sans"/>
                <a:cs typeface="Arial" panose="020B0604020202020204" pitchFamily="34" charset="0"/>
                <a:sym typeface="Open Sans"/>
              </a:rPr>
              <a:t> : H1 vs </a:t>
            </a:r>
            <a:r>
              <a:rPr lang="es-ES" sz="1400" b="1" dirty="0" err="1">
                <a:solidFill>
                  <a:srgbClr val="3B3B34"/>
                </a:solidFill>
                <a:latin typeface="Arial" panose="020B0604020202020204" pitchFamily="34" charset="0"/>
                <a:ea typeface="Open Sans"/>
                <a:cs typeface="Arial" panose="020B0604020202020204" pitchFamily="34" charset="0"/>
                <a:sym typeface="Open Sans"/>
              </a:rPr>
              <a:t>Endoderm</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cell</a:t>
            </a: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b="1" dirty="0" err="1">
                <a:solidFill>
                  <a:srgbClr val="3B3B34"/>
                </a:solidFill>
                <a:latin typeface="Arial" panose="020B0604020202020204" pitchFamily="34" charset="0"/>
                <a:ea typeface="Open Sans"/>
                <a:cs typeface="Arial" panose="020B0604020202020204" pitchFamily="34" charset="0"/>
                <a:sym typeface="Open Sans"/>
              </a:rPr>
              <a:t>types</a:t>
            </a:r>
            <a:endParaRPr lang="es-ES" sz="1400" dirty="0">
              <a:solidFill>
                <a:srgbClr val="3B3B34"/>
              </a:solidFill>
              <a:latin typeface="Arial" panose="020B0604020202020204" pitchFamily="34" charset="0"/>
              <a:ea typeface="Open Sans"/>
              <a:cs typeface="Arial" panose="020B0604020202020204" pitchFamily="34" charset="0"/>
              <a:sym typeface="Open Sans"/>
            </a:endParaRPr>
          </a:p>
          <a:p>
            <a:pPr marL="0" lvl="0" indent="0" algn="ctr" rtl="0">
              <a:lnSpc>
                <a:spcPct val="150000"/>
              </a:lnSpc>
              <a:spcBef>
                <a:spcPts val="0"/>
              </a:spcBef>
              <a:spcAft>
                <a:spcPts val="0"/>
              </a:spcAft>
              <a:buNone/>
            </a:pPr>
            <a:endParaRPr lang="es-ES" sz="1600" dirty="0">
              <a:solidFill>
                <a:srgbClr val="3B3B34"/>
              </a:solidFill>
              <a:latin typeface="Arial" panose="020B0604020202020204" pitchFamily="34" charset="0"/>
              <a:ea typeface="Open Sans"/>
              <a:cs typeface="Arial" panose="020B0604020202020204" pitchFamily="34" charset="0"/>
              <a:sym typeface="Open Sans"/>
            </a:endParaRPr>
          </a:p>
        </p:txBody>
      </p:sp>
      <p:sp>
        <p:nvSpPr>
          <p:cNvPr id="5" name="Google Shape;181;p18">
            <a:extLst>
              <a:ext uri="{FF2B5EF4-FFF2-40B4-BE49-F238E27FC236}">
                <a16:creationId xmlns:a16="http://schemas.microsoft.com/office/drawing/2014/main" id="{C097EE7B-C054-BC46-8209-9EFB263D7599}"/>
              </a:ext>
            </a:extLst>
          </p:cNvPr>
          <p:cNvSpPr txBox="1"/>
          <p:nvPr/>
        </p:nvSpPr>
        <p:spPr>
          <a:xfrm>
            <a:off x="480551" y="1262279"/>
            <a:ext cx="8978028" cy="3771029"/>
          </a:xfrm>
          <a:prstGeom prst="rect">
            <a:avLst/>
          </a:prstGeom>
          <a:noFill/>
          <a:ln>
            <a:noFill/>
          </a:ln>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s-ES" sz="1400" b="1" dirty="0">
                <a:solidFill>
                  <a:srgbClr val="3B3B34"/>
                </a:solidFill>
                <a:latin typeface="Arial" panose="020B0604020202020204" pitchFamily="34" charset="0"/>
                <a:ea typeface="Open Sans"/>
                <a:cs typeface="Arial" panose="020B0604020202020204" pitchFamily="34" charset="0"/>
                <a:sym typeface="Open Sans"/>
              </a:rPr>
              <a:t>TASKS</a:t>
            </a:r>
          </a:p>
          <a:p>
            <a:pPr marL="285750" lvl="0" indent="-285750">
              <a:lnSpc>
                <a:spcPct val="150000"/>
              </a:lnSpc>
              <a:buFont typeface="Arial" panose="020B0604020202020204" pitchFamily="34" charset="0"/>
              <a:buChar char="•"/>
            </a:pPr>
            <a:r>
              <a:rPr lang="es-ES" sz="1400" u="sng" dirty="0" err="1"/>
              <a:t>Perform</a:t>
            </a:r>
            <a:r>
              <a:rPr lang="es-ES" sz="1400" u="sng" dirty="0"/>
              <a:t> </a:t>
            </a:r>
            <a:r>
              <a:rPr lang="es-ES" sz="1400" u="sng" dirty="0" err="1"/>
              <a:t>enrichment</a:t>
            </a:r>
            <a:r>
              <a:rPr lang="es-ES" sz="1400" u="sng" dirty="0"/>
              <a:t> </a:t>
            </a:r>
            <a:r>
              <a:rPr lang="es-ES" sz="1400" u="sng" dirty="0" err="1"/>
              <a:t>analysis</a:t>
            </a:r>
            <a:endParaRPr lang="es-ES" sz="1400" u="sng" dirty="0"/>
          </a:p>
          <a:p>
            <a:pPr marL="742950" lvl="1" indent="-285750">
              <a:lnSpc>
                <a:spcPct val="150000"/>
              </a:lnSpc>
              <a:buFont typeface="Arial" panose="020B0604020202020204" pitchFamily="34" charset="0"/>
              <a:buChar char="•"/>
            </a:pPr>
            <a:r>
              <a:rPr lang="es-ES" sz="1400" dirty="0"/>
              <a:t>1) </a:t>
            </a:r>
            <a:r>
              <a:rPr lang="es-ES" sz="1400" dirty="0" err="1"/>
              <a:t>Did</a:t>
            </a:r>
            <a:r>
              <a:rPr lang="es-ES" sz="1400" dirty="0"/>
              <a:t> </a:t>
            </a:r>
            <a:r>
              <a:rPr lang="es-ES" sz="1400" dirty="0" err="1"/>
              <a:t>you</a:t>
            </a:r>
            <a:r>
              <a:rPr lang="es-ES" sz="1400" dirty="0"/>
              <a:t> </a:t>
            </a:r>
            <a:r>
              <a:rPr lang="es-ES" sz="1400" dirty="0" err="1"/>
              <a:t>find</a:t>
            </a:r>
            <a:r>
              <a:rPr lang="es-ES" sz="1400" dirty="0"/>
              <a:t> a </a:t>
            </a:r>
            <a:r>
              <a:rPr lang="es-ES" sz="1400" dirty="0" err="1"/>
              <a:t>process</a:t>
            </a:r>
            <a:r>
              <a:rPr lang="es-ES" sz="1400" dirty="0"/>
              <a:t> </a:t>
            </a:r>
            <a:r>
              <a:rPr lang="es-ES" sz="1400" dirty="0" err="1"/>
              <a:t>that</a:t>
            </a:r>
            <a:r>
              <a:rPr lang="es-ES" sz="1400" dirty="0"/>
              <a:t> </a:t>
            </a:r>
            <a:r>
              <a:rPr lang="es-ES" sz="1400" dirty="0" err="1"/>
              <a:t>is</a:t>
            </a:r>
            <a:r>
              <a:rPr lang="es-ES" sz="1400" dirty="0"/>
              <a:t> </a:t>
            </a:r>
            <a:r>
              <a:rPr lang="es-ES" sz="1400" dirty="0" err="1"/>
              <a:t>enriched</a:t>
            </a:r>
            <a:r>
              <a:rPr lang="es-ES" sz="1400" dirty="0"/>
              <a:t> in </a:t>
            </a:r>
            <a:r>
              <a:rPr lang="es-ES" sz="1400" dirty="0" err="1"/>
              <a:t>the</a:t>
            </a:r>
            <a:r>
              <a:rPr lang="es-ES" sz="1400" dirty="0"/>
              <a:t> DIU </a:t>
            </a:r>
          </a:p>
          <a:p>
            <a:pPr lvl="0">
              <a:lnSpc>
                <a:spcPct val="150000"/>
              </a:lnSpc>
            </a:pPr>
            <a:r>
              <a:rPr lang="es-ES" sz="1400" b="1" dirty="0">
                <a:solidFill>
                  <a:srgbClr val="3B3B34"/>
                </a:solidFill>
                <a:latin typeface="Arial" panose="020B0604020202020204" pitchFamily="34" charset="0"/>
                <a:ea typeface="Open Sans"/>
                <a:cs typeface="Arial" panose="020B0604020202020204" pitchFamily="34" charset="0"/>
                <a:sym typeface="Open Sans"/>
              </a:rPr>
              <a:t>* </a:t>
            </a:r>
            <a:r>
              <a:rPr lang="es-ES" sz="1400" u="sng" dirty="0" err="1">
                <a:solidFill>
                  <a:srgbClr val="3B3B34"/>
                </a:solidFill>
                <a:latin typeface="Arial" panose="020B0604020202020204" pitchFamily="34" charset="0"/>
                <a:ea typeface="Open Sans"/>
                <a:cs typeface="Arial" panose="020B0604020202020204" pitchFamily="34" charset="0"/>
                <a:sym typeface="Open Sans"/>
              </a:rPr>
              <a:t>Perform</a:t>
            </a:r>
            <a:r>
              <a:rPr lang="es-ES" sz="1400" u="sng" dirty="0">
                <a:solidFill>
                  <a:srgbClr val="3B3B34"/>
                </a:solidFill>
                <a:latin typeface="Arial" panose="020B0604020202020204" pitchFamily="34" charset="0"/>
                <a:ea typeface="Open Sans"/>
                <a:cs typeface="Arial" panose="020B0604020202020204" pitchFamily="34" charset="0"/>
                <a:sym typeface="Open Sans"/>
              </a:rPr>
              <a:t> </a:t>
            </a:r>
            <a:r>
              <a:rPr lang="es-ES" sz="1400" u="sng" dirty="0" err="1">
                <a:solidFill>
                  <a:srgbClr val="3B3B34"/>
                </a:solidFill>
                <a:latin typeface="Arial" panose="020B0604020202020204" pitchFamily="34" charset="0"/>
                <a:ea typeface="Open Sans"/>
                <a:cs typeface="Arial" panose="020B0604020202020204" pitchFamily="34" charset="0"/>
                <a:sym typeface="Open Sans"/>
              </a:rPr>
              <a:t>differential</a:t>
            </a:r>
            <a:r>
              <a:rPr lang="es-ES" sz="1400" u="sng" dirty="0">
                <a:solidFill>
                  <a:srgbClr val="3B3B34"/>
                </a:solidFill>
                <a:latin typeface="Arial" panose="020B0604020202020204" pitchFamily="34" charset="0"/>
                <a:ea typeface="Open Sans"/>
                <a:cs typeface="Arial" panose="020B0604020202020204" pitchFamily="34" charset="0"/>
                <a:sym typeface="Open Sans"/>
              </a:rPr>
              <a:t> </a:t>
            </a:r>
            <a:r>
              <a:rPr lang="es-ES" sz="1400" u="sng" dirty="0" err="1">
                <a:solidFill>
                  <a:srgbClr val="3B3B34"/>
                </a:solidFill>
                <a:latin typeface="Arial" panose="020B0604020202020204" pitchFamily="34" charset="0"/>
                <a:ea typeface="Open Sans"/>
                <a:cs typeface="Arial" panose="020B0604020202020204" pitchFamily="34" charset="0"/>
                <a:sym typeface="Open Sans"/>
              </a:rPr>
              <a:t>feature</a:t>
            </a:r>
            <a:r>
              <a:rPr lang="es-ES" sz="1400" u="sng" dirty="0">
                <a:solidFill>
                  <a:srgbClr val="3B3B34"/>
                </a:solidFill>
                <a:latin typeface="Arial" panose="020B0604020202020204" pitchFamily="34" charset="0"/>
                <a:ea typeface="Open Sans"/>
                <a:cs typeface="Arial" panose="020B0604020202020204" pitchFamily="34" charset="0"/>
                <a:sym typeface="Open Sans"/>
              </a:rPr>
              <a:t> inclusión </a:t>
            </a:r>
            <a:r>
              <a:rPr lang="es-ES" sz="1400" u="sng" dirty="0" err="1">
                <a:solidFill>
                  <a:srgbClr val="3B3B34"/>
                </a:solidFill>
                <a:latin typeface="Arial" panose="020B0604020202020204" pitchFamily="34" charset="0"/>
                <a:ea typeface="Open Sans"/>
                <a:cs typeface="Arial" panose="020B0604020202020204" pitchFamily="34" charset="0"/>
                <a:sym typeface="Open Sans"/>
              </a:rPr>
              <a:t>analysis</a:t>
            </a:r>
            <a:endParaRPr lang="es-ES" sz="1400" u="sng" dirty="0">
              <a:solidFill>
                <a:srgbClr val="3B3B34"/>
              </a:solidFill>
              <a:latin typeface="Arial" panose="020B0604020202020204" pitchFamily="34" charset="0"/>
              <a:ea typeface="Open Sans"/>
              <a:cs typeface="Arial" panose="020B0604020202020204" pitchFamily="34" charset="0"/>
              <a:sym typeface="Open Sans"/>
            </a:endParaRPr>
          </a:p>
          <a:p>
            <a:pPr marL="742950" lvl="1" indent="-285750">
              <a:lnSpc>
                <a:spcPct val="150000"/>
              </a:lnSpc>
              <a:buFont typeface="Arial" panose="020B0604020202020204" pitchFamily="34" charset="0"/>
              <a:buChar char="•"/>
            </a:pPr>
            <a:r>
              <a:rPr lang="es-ES" sz="1400" dirty="0">
                <a:solidFill>
                  <a:srgbClr val="3B3B34"/>
                </a:solidFill>
                <a:latin typeface="Arial" panose="020B0604020202020204" pitchFamily="34" charset="0"/>
                <a:ea typeface="Open Sans"/>
                <a:cs typeface="Arial" panose="020B0604020202020204" pitchFamily="34" charset="0"/>
                <a:sym typeface="Open Sans"/>
              </a:rPr>
              <a:t>1) </a:t>
            </a:r>
            <a:r>
              <a:rPr lang="es-ES" sz="1400" dirty="0" err="1">
                <a:solidFill>
                  <a:srgbClr val="3B3B34"/>
                </a:solidFill>
                <a:latin typeface="Arial" panose="020B0604020202020204" pitchFamily="34" charset="0"/>
                <a:ea typeface="Open Sans"/>
                <a:cs typeface="Arial" panose="020B0604020202020204" pitchFamily="34" charset="0"/>
                <a:sym typeface="Open Sans"/>
              </a:rPr>
              <a:t>Did</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you</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find</a:t>
            </a:r>
            <a:r>
              <a:rPr lang="es-ES" sz="1400" dirty="0">
                <a:solidFill>
                  <a:srgbClr val="3B3B34"/>
                </a:solidFill>
                <a:latin typeface="Arial" panose="020B0604020202020204" pitchFamily="34" charset="0"/>
                <a:ea typeface="Open Sans"/>
                <a:cs typeface="Arial" panose="020B0604020202020204" pitchFamily="34" charset="0"/>
                <a:sym typeface="Open Sans"/>
              </a:rPr>
              <a:t> a gene </a:t>
            </a:r>
            <a:r>
              <a:rPr lang="es-ES" sz="1400" dirty="0" err="1">
                <a:solidFill>
                  <a:srgbClr val="3B3B34"/>
                </a:solidFill>
                <a:latin typeface="Arial" panose="020B0604020202020204" pitchFamily="34" charset="0"/>
                <a:ea typeface="Open Sans"/>
                <a:cs typeface="Arial" panose="020B0604020202020204" pitchFamily="34" charset="0"/>
                <a:sym typeface="Open Sans"/>
              </a:rPr>
              <a:t>with</a:t>
            </a:r>
            <a:r>
              <a:rPr lang="es-ES" sz="1400" dirty="0">
                <a:solidFill>
                  <a:srgbClr val="3B3B34"/>
                </a:solidFill>
                <a:latin typeface="Arial" panose="020B0604020202020204" pitchFamily="34" charset="0"/>
                <a:ea typeface="Open Sans"/>
                <a:cs typeface="Arial" panose="020B0604020202020204" pitchFamily="34" charset="0"/>
                <a:sym typeface="Open Sans"/>
              </a:rPr>
              <a:t> a </a:t>
            </a:r>
            <a:r>
              <a:rPr lang="es-ES" sz="1400" dirty="0" err="1">
                <a:solidFill>
                  <a:srgbClr val="3B3B34"/>
                </a:solidFill>
                <a:latin typeface="Arial" panose="020B0604020202020204" pitchFamily="34" charset="0"/>
                <a:ea typeface="Open Sans"/>
                <a:cs typeface="Arial" panose="020B0604020202020204" pitchFamily="34" charset="0"/>
                <a:sym typeface="Open Sans"/>
              </a:rPr>
              <a:t>differentially</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included</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features</a:t>
            </a:r>
            <a:r>
              <a:rPr lang="es-ES" sz="1400" dirty="0">
                <a:solidFill>
                  <a:srgbClr val="3B3B34"/>
                </a:solidFill>
                <a:latin typeface="Arial" panose="020B0604020202020204" pitchFamily="34" charset="0"/>
                <a:ea typeface="Open Sans"/>
                <a:cs typeface="Arial" panose="020B0604020202020204" pitchFamily="34" charset="0"/>
                <a:sym typeface="Open Sans"/>
              </a:rPr>
              <a:t> and </a:t>
            </a:r>
            <a:r>
              <a:rPr lang="es-ES" sz="1400" dirty="0" err="1">
                <a:solidFill>
                  <a:srgbClr val="3B3B34"/>
                </a:solidFill>
                <a:latin typeface="Arial" panose="020B0604020202020204" pitchFamily="34" charset="0"/>
                <a:ea typeface="Open Sans"/>
                <a:cs typeface="Arial" panose="020B0604020202020204" pitchFamily="34" charset="0"/>
                <a:sym typeface="Open Sans"/>
              </a:rPr>
              <a:t>also</a:t>
            </a:r>
            <a:r>
              <a:rPr lang="es-ES" sz="1400" dirty="0">
                <a:solidFill>
                  <a:srgbClr val="3B3B34"/>
                </a:solidFill>
                <a:latin typeface="Arial" panose="020B0604020202020204" pitchFamily="34" charset="0"/>
                <a:ea typeface="Open Sans"/>
                <a:cs typeface="Arial" panose="020B0604020202020204" pitchFamily="34" charset="0"/>
                <a:sym typeface="Open Sans"/>
              </a:rPr>
              <a:t> has a switch?</a:t>
            </a:r>
          </a:p>
          <a:p>
            <a:pPr marL="742950" lvl="1" indent="-285750">
              <a:lnSpc>
                <a:spcPct val="150000"/>
              </a:lnSpc>
              <a:buFont typeface="Arial" panose="020B0604020202020204" pitchFamily="34" charset="0"/>
              <a:buChar char="•"/>
            </a:pPr>
            <a:r>
              <a:rPr lang="es-ES" sz="1400" dirty="0">
                <a:solidFill>
                  <a:srgbClr val="3B3B34"/>
                </a:solidFill>
                <a:latin typeface="Arial" panose="020B0604020202020204" pitchFamily="34" charset="0"/>
                <a:ea typeface="Open Sans"/>
                <a:cs typeface="Arial" panose="020B0604020202020204" pitchFamily="34" charset="0"/>
                <a:sym typeface="Open Sans"/>
              </a:rPr>
              <a:t>2) </a:t>
            </a:r>
            <a:r>
              <a:rPr lang="es-ES" sz="1400" dirty="0" err="1">
                <a:solidFill>
                  <a:srgbClr val="3B3B34"/>
                </a:solidFill>
                <a:latin typeface="Arial" panose="020B0604020202020204" pitchFamily="34" charset="0"/>
                <a:ea typeface="Open Sans"/>
                <a:cs typeface="Arial" panose="020B0604020202020204" pitchFamily="34" charset="0"/>
                <a:sym typeface="Open Sans"/>
              </a:rPr>
              <a:t>Using</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the</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Summary_DFI</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tab</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on</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the</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left</a:t>
            </a:r>
            <a:r>
              <a:rPr lang="es-ES" sz="1400" dirty="0">
                <a:solidFill>
                  <a:srgbClr val="3B3B34"/>
                </a:solidFill>
                <a:latin typeface="Arial" panose="020B0604020202020204" pitchFamily="34" charset="0"/>
                <a:ea typeface="Open Sans"/>
                <a:cs typeface="Arial" panose="020B0604020202020204" pitchFamily="34" charset="0"/>
                <a:sym typeface="Open Sans"/>
              </a:rPr>
              <a:t> bar, </a:t>
            </a:r>
            <a:r>
              <a:rPr lang="es-ES" sz="1400" dirty="0" err="1">
                <a:solidFill>
                  <a:srgbClr val="3B3B34"/>
                </a:solidFill>
                <a:latin typeface="Arial" panose="020B0604020202020204" pitchFamily="34" charset="0"/>
                <a:ea typeface="Open Sans"/>
                <a:cs typeface="Arial" panose="020B0604020202020204" pitchFamily="34" charset="0"/>
                <a:sym typeface="Open Sans"/>
              </a:rPr>
              <a:t>generate</a:t>
            </a:r>
            <a:r>
              <a:rPr lang="es-ES" sz="1400" dirty="0">
                <a:solidFill>
                  <a:srgbClr val="3B3B34"/>
                </a:solidFill>
                <a:latin typeface="Arial" panose="020B0604020202020204" pitchFamily="34" charset="0"/>
                <a:ea typeface="Open Sans"/>
                <a:cs typeface="Arial" panose="020B0604020202020204" pitchFamily="34" charset="0"/>
                <a:sym typeface="Open Sans"/>
              </a:rPr>
              <a:t> a </a:t>
            </a:r>
            <a:r>
              <a:rPr lang="es-ES" sz="1400" dirty="0" err="1">
                <a:solidFill>
                  <a:srgbClr val="3B3B34"/>
                </a:solidFill>
                <a:latin typeface="Arial" panose="020B0604020202020204" pitchFamily="34" charset="0"/>
                <a:ea typeface="Open Sans"/>
                <a:cs typeface="Arial" panose="020B0604020202020204" pitchFamily="34" charset="0"/>
                <a:sym typeface="Open Sans"/>
              </a:rPr>
              <a:t>graph</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of</a:t>
            </a:r>
            <a:r>
              <a:rPr lang="es-ES" sz="1400" dirty="0">
                <a:solidFill>
                  <a:srgbClr val="3B3B34"/>
                </a:solidFill>
                <a:latin typeface="Arial" panose="020B0604020202020204" pitchFamily="34" charset="0"/>
                <a:ea typeface="Open Sans"/>
                <a:cs typeface="Arial" panose="020B0604020202020204" pitchFamily="34" charset="0"/>
                <a:sym typeface="Open Sans"/>
              </a:rPr>
              <a:t> DFI </a:t>
            </a:r>
            <a:r>
              <a:rPr lang="es-ES" sz="1400" dirty="0" err="1">
                <a:solidFill>
                  <a:srgbClr val="3B3B34"/>
                </a:solidFill>
                <a:latin typeface="Arial" panose="020B0604020202020204" pitchFamily="34" charset="0"/>
                <a:ea typeface="Open Sans"/>
                <a:cs typeface="Arial" panose="020B0604020202020204" pitchFamily="34" charset="0"/>
                <a:sym typeface="Open Sans"/>
              </a:rPr>
              <a:t>features</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Which</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one</a:t>
            </a:r>
            <a:endParaRPr lang="es-ES" sz="1400" dirty="0">
              <a:solidFill>
                <a:srgbClr val="3B3B34"/>
              </a:solidFill>
              <a:latin typeface="Arial" panose="020B0604020202020204" pitchFamily="34" charset="0"/>
              <a:ea typeface="Open Sans"/>
              <a:cs typeface="Arial" panose="020B0604020202020204" pitchFamily="34" charset="0"/>
              <a:sym typeface="Open Sans"/>
            </a:endParaRPr>
          </a:p>
          <a:p>
            <a:pPr marL="742950" lvl="1" indent="-285750">
              <a:lnSpc>
                <a:spcPct val="150000"/>
              </a:lnSpc>
              <a:buFont typeface="Arial" panose="020B0604020202020204" pitchFamily="34" charset="0"/>
              <a:buChar char="•"/>
            </a:pPr>
            <a:r>
              <a:rPr lang="es-ES" sz="1400" dirty="0" err="1">
                <a:solidFill>
                  <a:srgbClr val="3B3B34"/>
                </a:solidFill>
                <a:latin typeface="Arial" panose="020B0604020202020204" pitchFamily="34" charset="0"/>
                <a:ea typeface="Open Sans"/>
                <a:cs typeface="Arial" panose="020B0604020202020204" pitchFamily="34" charset="0"/>
                <a:sym typeface="Open Sans"/>
              </a:rPr>
              <a:t>Is</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usually</a:t>
            </a:r>
            <a:r>
              <a:rPr lang="es-ES" sz="1400" dirty="0">
                <a:solidFill>
                  <a:srgbClr val="3B3B34"/>
                </a:solidFill>
                <a:latin typeface="Arial" panose="020B0604020202020204" pitchFamily="34" charset="0"/>
                <a:ea typeface="Open Sans"/>
                <a:cs typeface="Arial" panose="020B0604020202020204" pitchFamily="34" charset="0"/>
                <a:sym typeface="Open Sans"/>
              </a:rPr>
              <a:t> more </a:t>
            </a:r>
            <a:r>
              <a:rPr lang="es-ES" sz="1400" dirty="0" err="1">
                <a:solidFill>
                  <a:srgbClr val="3B3B34"/>
                </a:solidFill>
                <a:latin typeface="Arial" panose="020B0604020202020204" pitchFamily="34" charset="0"/>
                <a:ea typeface="Open Sans"/>
                <a:cs typeface="Arial" panose="020B0604020202020204" pitchFamily="34" charset="0"/>
                <a:sym typeface="Open Sans"/>
              </a:rPr>
              <a:t>differential</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than</a:t>
            </a:r>
            <a:r>
              <a:rPr lang="es-ES" sz="1400" dirty="0">
                <a:solidFill>
                  <a:srgbClr val="3B3B34"/>
                </a:solidFill>
                <a:latin typeface="Arial" panose="020B0604020202020204" pitchFamily="34" charset="0"/>
                <a:ea typeface="Open Sans"/>
                <a:cs typeface="Arial" panose="020B0604020202020204" pitchFamily="34" charset="0"/>
                <a:sym typeface="Open Sans"/>
              </a:rPr>
              <a:t> </a:t>
            </a:r>
            <a:r>
              <a:rPr lang="es-ES" sz="1400" dirty="0" err="1">
                <a:solidFill>
                  <a:srgbClr val="3B3B34"/>
                </a:solidFill>
                <a:latin typeface="Arial" panose="020B0604020202020204" pitchFamily="34" charset="0"/>
                <a:ea typeface="Open Sans"/>
                <a:cs typeface="Arial" panose="020B0604020202020204" pitchFamily="34" charset="0"/>
                <a:sym typeface="Open Sans"/>
              </a:rPr>
              <a:t>expected</a:t>
            </a:r>
            <a:r>
              <a:rPr lang="es-ES" sz="1400" dirty="0">
                <a:solidFill>
                  <a:srgbClr val="3B3B34"/>
                </a:solidFill>
                <a:latin typeface="Arial" panose="020B0604020202020204" pitchFamily="34" charset="0"/>
                <a:ea typeface="Open Sans"/>
                <a:cs typeface="Arial" panose="020B0604020202020204" pitchFamily="34" charset="0"/>
                <a:sym typeface="Open Sans"/>
              </a:rPr>
              <a:t>?</a:t>
            </a:r>
          </a:p>
          <a:p>
            <a:pPr marL="0" lvl="0" indent="0" algn="l" rtl="0">
              <a:lnSpc>
                <a:spcPct val="150000"/>
              </a:lnSpc>
              <a:spcBef>
                <a:spcPts val="0"/>
              </a:spcBef>
              <a:spcAft>
                <a:spcPts val="0"/>
              </a:spcAft>
              <a:buNone/>
            </a:pPr>
            <a:endParaRPr lang="es-ES" sz="1400" dirty="0">
              <a:solidFill>
                <a:srgbClr val="3B3B34"/>
              </a:solidFill>
              <a:latin typeface="Arial" panose="020B0604020202020204" pitchFamily="34" charset="0"/>
              <a:ea typeface="Open Sans"/>
              <a:cs typeface="Arial" panose="020B0604020202020204" pitchFamily="34" charset="0"/>
              <a:sym typeface="Open Sans"/>
            </a:endParaRPr>
          </a:p>
          <a:p>
            <a:pPr marL="0" lvl="0" indent="0" algn="l" rtl="0">
              <a:lnSpc>
                <a:spcPct val="150000"/>
              </a:lnSpc>
              <a:spcBef>
                <a:spcPts val="0"/>
              </a:spcBef>
              <a:spcAft>
                <a:spcPts val="0"/>
              </a:spcAft>
              <a:buNone/>
            </a:pPr>
            <a:endParaRPr lang="es-ES" sz="1600" dirty="0">
              <a:solidFill>
                <a:srgbClr val="3B3B34"/>
              </a:solidFill>
              <a:latin typeface="Arial" panose="020B0604020202020204" pitchFamily="34" charset="0"/>
              <a:ea typeface="Open Sans"/>
              <a:cs typeface="Arial" panose="020B0604020202020204" pitchFamily="34" charset="0"/>
              <a:sym typeface="Open Sans"/>
            </a:endParaRPr>
          </a:p>
        </p:txBody>
      </p:sp>
    </p:spTree>
    <p:extLst>
      <p:ext uri="{BB962C8B-B14F-4D97-AF65-F5344CB8AC3E}">
        <p14:creationId xmlns:p14="http://schemas.microsoft.com/office/powerpoint/2010/main" val="42586167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9144000" cy="5143500"/>
          </a:xfrm>
          <a:prstGeom prst="rect">
            <a:avLst/>
          </a:prstGeom>
        </p:spPr>
      </p:pic>
      <p:sp>
        <p:nvSpPr>
          <p:cNvPr id="3" name="Text 0"/>
          <p:cNvSpPr/>
          <p:nvPr/>
        </p:nvSpPr>
        <p:spPr>
          <a:xfrm>
            <a:off x="3577903" y="1207936"/>
            <a:ext cx="2059605" cy="557213"/>
          </a:xfrm>
          <a:prstGeom prst="rect">
            <a:avLst/>
          </a:prstGeom>
          <a:noFill/>
          <a:ln/>
        </p:spPr>
        <p:txBody>
          <a:bodyPr wrap="square" lIns="0" tIns="0" rIns="0" bIns="0" rtlCol="0" anchor="ctr">
            <a:spAutoFit/>
          </a:bodyPr>
          <a:lstStyle/>
          <a:p>
            <a:pPr marL="0" indent="0">
              <a:buNone/>
            </a:pPr>
            <a:r>
              <a:rPr lang="en-US" sz="2925" b="1" dirty="0">
                <a:solidFill>
                  <a:srgbClr val="FFFFFF"/>
                </a:solidFill>
                <a:latin typeface="Arial" pitchFamily="34" charset="0"/>
                <a:ea typeface="Arial" pitchFamily="34" charset="-122"/>
                <a:cs typeface="Arial" pitchFamily="34" charset="-120"/>
              </a:rPr>
              <a:t>Thank You!</a:t>
            </a:r>
            <a:endParaRPr lang="en-US" sz="2925" dirty="0"/>
          </a:p>
        </p:txBody>
      </p:sp>
      <p:sp>
        <p:nvSpPr>
          <p:cNvPr id="4" name="Shape 1"/>
          <p:cNvSpPr/>
          <p:nvPr/>
        </p:nvSpPr>
        <p:spPr>
          <a:xfrm>
            <a:off x="4143375" y="1908023"/>
            <a:ext cx="857250" cy="28575"/>
          </a:xfrm>
          <a:prstGeom prst="rect">
            <a:avLst/>
          </a:prstGeom>
          <a:solidFill>
            <a:srgbClr val="FF8C00"/>
          </a:solidFill>
          <a:ln/>
        </p:spPr>
        <p:txBody>
          <a:bodyPr/>
          <a:lstStyle/>
          <a:p>
            <a:endParaRPr lang="en-US"/>
          </a:p>
        </p:txBody>
      </p:sp>
      <p:pic>
        <p:nvPicPr>
          <p:cNvPr id="5" name="Image 1" descr="preencoded.png"/>
          <p:cNvPicPr>
            <a:picLocks noChangeAspect="1"/>
          </p:cNvPicPr>
          <p:nvPr/>
        </p:nvPicPr>
        <p:blipFill>
          <a:blip r:embed="rId4"/>
          <a:stretch>
            <a:fillRect/>
          </a:stretch>
        </p:blipFill>
        <p:spPr>
          <a:xfrm>
            <a:off x="3857625" y="2222348"/>
            <a:ext cx="1428750" cy="698804"/>
          </a:xfrm>
          <a:prstGeom prst="rect">
            <a:avLst/>
          </a:prstGeom>
        </p:spPr>
      </p:pic>
      <p:sp>
        <p:nvSpPr>
          <p:cNvPr id="6" name="Text 2"/>
          <p:cNvSpPr/>
          <p:nvPr/>
        </p:nvSpPr>
        <p:spPr>
          <a:xfrm>
            <a:off x="2289739" y="3135464"/>
            <a:ext cx="4635959" cy="257175"/>
          </a:xfrm>
          <a:prstGeom prst="rect">
            <a:avLst/>
          </a:prstGeom>
          <a:noFill/>
          <a:ln/>
        </p:spPr>
        <p:txBody>
          <a:bodyPr wrap="square" lIns="0" tIns="0" rIns="0" bIns="0" rtlCol="0" anchor="ctr">
            <a:spAutoFit/>
          </a:bodyPr>
          <a:lstStyle/>
          <a:p>
            <a:pPr marL="0" indent="0" algn="ctr">
              <a:buNone/>
            </a:pPr>
            <a:r>
              <a:rPr lang="en-US" sz="1350" dirty="0">
                <a:solidFill>
                  <a:srgbClr val="FFFFFF"/>
                </a:solidFill>
                <a:latin typeface="Arial" pitchFamily="34" charset="0"/>
                <a:ea typeface="Arial" pitchFamily="34" charset="-122"/>
                <a:cs typeface="Arial" pitchFamily="34" charset="-120"/>
              </a:rPr>
              <a:t>For more information about the LongTREC Summer School:</a:t>
            </a:r>
            <a:endParaRPr lang="en-US" sz="1350" dirty="0"/>
          </a:p>
        </p:txBody>
      </p:sp>
      <p:sp>
        <p:nvSpPr>
          <p:cNvPr id="7" name="Text 3"/>
          <p:cNvSpPr/>
          <p:nvPr/>
        </p:nvSpPr>
        <p:spPr>
          <a:xfrm>
            <a:off x="3824278" y="3535514"/>
            <a:ext cx="1566853" cy="257175"/>
          </a:xfrm>
          <a:prstGeom prst="rect">
            <a:avLst/>
          </a:prstGeom>
          <a:noFill/>
          <a:ln/>
        </p:spPr>
        <p:txBody>
          <a:bodyPr wrap="square" lIns="0" tIns="0" rIns="0" bIns="0" rtlCol="0" anchor="ctr">
            <a:spAutoFit/>
          </a:bodyPr>
          <a:lstStyle/>
          <a:p>
            <a:pPr marL="0" indent="0">
              <a:buNone/>
            </a:pPr>
            <a:r>
              <a:rPr lang="en-US" sz="1350" b="1" dirty="0">
                <a:solidFill>
                  <a:srgbClr val="FF8C00"/>
                </a:solidFill>
                <a:latin typeface="Arial" pitchFamily="34" charset="0"/>
                <a:ea typeface="Arial" pitchFamily="34" charset="-122"/>
                <a:cs typeface="Arial" pitchFamily="34" charset="-120"/>
              </a:rPr>
              <a:t>https://longtrec.eu</a:t>
            </a:r>
            <a:endParaRPr lang="en-US" sz="13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723BA7-03AE-8932-6BBA-92841B761202}"/>
            </a:ext>
          </a:extLst>
        </p:cNvPr>
        <p:cNvGrpSpPr/>
        <p:nvPr/>
      </p:nvGrpSpPr>
      <p:grpSpPr>
        <a:xfrm>
          <a:off x="0" y="0"/>
          <a:ext cx="0" cy="0"/>
          <a:chOff x="0" y="0"/>
          <a:chExt cx="0" cy="0"/>
        </a:xfrm>
      </p:grpSpPr>
      <p:sp>
        <p:nvSpPr>
          <p:cNvPr id="6" name="Text 1">
            <a:extLst>
              <a:ext uri="{FF2B5EF4-FFF2-40B4-BE49-F238E27FC236}">
                <a16:creationId xmlns:a16="http://schemas.microsoft.com/office/drawing/2014/main" id="{71604256-08AE-DDDC-86E0-BB46590204C2}"/>
              </a:ext>
            </a:extLst>
          </p:cNvPr>
          <p:cNvSpPr/>
          <p:nvPr/>
        </p:nvSpPr>
        <p:spPr>
          <a:xfrm>
            <a:off x="285749" y="135988"/>
            <a:ext cx="3331029" cy="242374"/>
          </a:xfrm>
          <a:prstGeom prst="rect">
            <a:avLst/>
          </a:prstGeom>
          <a:noFill/>
          <a:ln/>
        </p:spPr>
        <p:txBody>
          <a:bodyPr wrap="square" lIns="0" tIns="0" rIns="0" bIns="0" rtlCol="0" anchor="ctr">
            <a:spAutoFit/>
          </a:bodyPr>
          <a:lstStyle/>
          <a:p>
            <a:pPr marL="0" indent="0">
              <a:buNone/>
            </a:pPr>
            <a:r>
              <a:rPr lang="en-US" sz="1575" b="1" dirty="0">
                <a:solidFill>
                  <a:srgbClr val="FFFFFF"/>
                </a:solidFill>
                <a:latin typeface="Arial" pitchFamily="34" charset="0"/>
                <a:cs typeface="Arial" pitchFamily="34" charset="-120"/>
              </a:rPr>
              <a:t>The Join and Call Approach</a:t>
            </a:r>
            <a:endParaRPr lang="en-US" sz="1575" dirty="0"/>
          </a:p>
        </p:txBody>
      </p:sp>
      <p:sp>
        <p:nvSpPr>
          <p:cNvPr id="23" name="Slide Number Placeholder 1">
            <a:extLst>
              <a:ext uri="{FF2B5EF4-FFF2-40B4-BE49-F238E27FC236}">
                <a16:creationId xmlns:a16="http://schemas.microsoft.com/office/drawing/2014/main" id="{AA25DA78-1726-CC47-823D-FB8670DDFFDE}"/>
              </a:ext>
            </a:extLst>
          </p:cNvPr>
          <p:cNvSpPr>
            <a:spLocks noGrp="1"/>
          </p:cNvSpPr>
          <p:nvPr>
            <p:ph type="sldNum" sz="quarter" idx="4"/>
          </p:nvPr>
        </p:nvSpPr>
        <p:spPr>
          <a:xfrm>
            <a:off x="6807623" y="4890857"/>
            <a:ext cx="2057400" cy="274637"/>
          </a:xfrm>
        </p:spPr>
        <p:txBody>
          <a:bodyPr/>
          <a:lstStyle/>
          <a:p>
            <a:fld id="{38FB3DE5-0BF2-9949-8E8E-62041A1EAFCC}" type="slidenum">
              <a:rPr lang="en-US" smtClean="0"/>
              <a:pPr/>
              <a:t>5</a:t>
            </a:fld>
            <a:endParaRPr lang="en-US" dirty="0"/>
          </a:p>
        </p:txBody>
      </p:sp>
      <p:sp>
        <p:nvSpPr>
          <p:cNvPr id="5" name="TextBox 41">
            <a:extLst>
              <a:ext uri="{FF2B5EF4-FFF2-40B4-BE49-F238E27FC236}">
                <a16:creationId xmlns:a16="http://schemas.microsoft.com/office/drawing/2014/main" id="{685B4E73-420D-8CA7-612B-73BD000D1072}"/>
              </a:ext>
            </a:extLst>
          </p:cNvPr>
          <p:cNvSpPr txBox="1"/>
          <p:nvPr/>
        </p:nvSpPr>
        <p:spPr>
          <a:xfrm>
            <a:off x="5549117" y="1597333"/>
            <a:ext cx="834908" cy="461665"/>
          </a:xfrm>
          <a:prstGeom prst="rect">
            <a:avLst/>
          </a:prstGeom>
          <a:noFill/>
        </p:spPr>
        <p:txBody>
          <a:bodyPr wrap="none" rtlCol="0">
            <a:spAutoFit/>
          </a:bodyPr>
          <a:lstStyle/>
          <a:p>
            <a:pPr algn="ctr"/>
            <a:r>
              <a:rPr lang="en-US" sz="1200" dirty="0">
                <a:solidFill>
                  <a:schemeClr val="accent6"/>
                </a:solidFill>
              </a:rPr>
              <a:t>Transcript </a:t>
            </a:r>
          </a:p>
          <a:p>
            <a:pPr algn="ctr"/>
            <a:r>
              <a:rPr lang="en-US" sz="1200" dirty="0">
                <a:solidFill>
                  <a:schemeClr val="accent6"/>
                </a:solidFill>
              </a:rPr>
              <a:t>models</a:t>
            </a:r>
          </a:p>
        </p:txBody>
      </p:sp>
      <p:grpSp>
        <p:nvGrpSpPr>
          <p:cNvPr id="7" name="Group 90">
            <a:extLst>
              <a:ext uri="{FF2B5EF4-FFF2-40B4-BE49-F238E27FC236}">
                <a16:creationId xmlns:a16="http://schemas.microsoft.com/office/drawing/2014/main" id="{8C1F8943-8DD5-DF34-48FB-D496F5CE73C1}"/>
              </a:ext>
            </a:extLst>
          </p:cNvPr>
          <p:cNvGrpSpPr/>
          <p:nvPr/>
        </p:nvGrpSpPr>
        <p:grpSpPr>
          <a:xfrm>
            <a:off x="2236885" y="1139293"/>
            <a:ext cx="1243238" cy="1440345"/>
            <a:chOff x="2236885" y="1139293"/>
            <a:chExt cx="1243238" cy="1440345"/>
          </a:xfrm>
        </p:grpSpPr>
        <p:cxnSp>
          <p:nvCxnSpPr>
            <p:cNvPr id="19" name="Straight Arrow Connector 16">
              <a:extLst>
                <a:ext uri="{FF2B5EF4-FFF2-40B4-BE49-F238E27FC236}">
                  <a16:creationId xmlns:a16="http://schemas.microsoft.com/office/drawing/2014/main" id="{FAA4ACFC-CDD4-88ED-9FE5-617EB73894F4}"/>
                </a:ext>
              </a:extLst>
            </p:cNvPr>
            <p:cNvCxnSpPr>
              <a:cxnSpLocks/>
            </p:cNvCxnSpPr>
            <p:nvPr/>
          </p:nvCxnSpPr>
          <p:spPr>
            <a:xfrm>
              <a:off x="2236885" y="1271738"/>
              <a:ext cx="473734"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8">
              <a:extLst>
                <a:ext uri="{FF2B5EF4-FFF2-40B4-BE49-F238E27FC236}">
                  <a16:creationId xmlns:a16="http://schemas.microsoft.com/office/drawing/2014/main" id="{6EBACCBD-6733-90EA-45AE-D8A1C216BE98}"/>
                </a:ext>
              </a:extLst>
            </p:cNvPr>
            <p:cNvCxnSpPr>
              <a:cxnSpLocks/>
            </p:cNvCxnSpPr>
            <p:nvPr/>
          </p:nvCxnSpPr>
          <p:spPr>
            <a:xfrm>
              <a:off x="2236885" y="1798088"/>
              <a:ext cx="473734"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BF9E47D5-E1EE-4E41-1FB1-6B9E5F7CEF01}"/>
                </a:ext>
              </a:extLst>
            </p:cNvPr>
            <p:cNvCxnSpPr>
              <a:cxnSpLocks/>
            </p:cNvCxnSpPr>
            <p:nvPr/>
          </p:nvCxnSpPr>
          <p:spPr>
            <a:xfrm flipV="1">
              <a:off x="2317404" y="2401215"/>
              <a:ext cx="370848" cy="391"/>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22" name="Folded Corner 49">
              <a:extLst>
                <a:ext uri="{FF2B5EF4-FFF2-40B4-BE49-F238E27FC236}">
                  <a16:creationId xmlns:a16="http://schemas.microsoft.com/office/drawing/2014/main" id="{30258225-178C-4631-A920-407F627F2000}"/>
                </a:ext>
              </a:extLst>
            </p:cNvPr>
            <p:cNvSpPr/>
            <p:nvPr/>
          </p:nvSpPr>
          <p:spPr>
            <a:xfrm>
              <a:off x="2832385" y="2267584"/>
              <a:ext cx="647738" cy="312054"/>
            </a:xfrm>
            <a:prstGeom prst="foldedCorner">
              <a:avLst/>
            </a:prstGeom>
            <a:ln>
              <a:solidFill>
                <a:srgbClr val="18AAA0"/>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3"/>
                  </a:solidFill>
                </a:rPr>
                <a:t>Reads</a:t>
              </a:r>
            </a:p>
          </p:txBody>
        </p:sp>
        <p:sp>
          <p:nvSpPr>
            <p:cNvPr id="24" name="Folded Corner 50">
              <a:extLst>
                <a:ext uri="{FF2B5EF4-FFF2-40B4-BE49-F238E27FC236}">
                  <a16:creationId xmlns:a16="http://schemas.microsoft.com/office/drawing/2014/main" id="{F73697AD-D07E-655B-3E4B-381E47000ABA}"/>
                </a:ext>
              </a:extLst>
            </p:cNvPr>
            <p:cNvSpPr/>
            <p:nvPr/>
          </p:nvSpPr>
          <p:spPr>
            <a:xfrm>
              <a:off x="2832385" y="1681884"/>
              <a:ext cx="647738" cy="312054"/>
            </a:xfrm>
            <a:prstGeom prst="foldedCorner">
              <a:avLst/>
            </a:prstGeom>
            <a:ln>
              <a:solidFill>
                <a:schemeClr val="accent1"/>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1"/>
                  </a:solidFill>
                </a:rPr>
                <a:t>Reads</a:t>
              </a:r>
            </a:p>
          </p:txBody>
        </p:sp>
        <p:sp>
          <p:nvSpPr>
            <p:cNvPr id="39" name="Folded Corner 51">
              <a:extLst>
                <a:ext uri="{FF2B5EF4-FFF2-40B4-BE49-F238E27FC236}">
                  <a16:creationId xmlns:a16="http://schemas.microsoft.com/office/drawing/2014/main" id="{476CA6E2-1986-2980-6767-7F649FDF1E61}"/>
                </a:ext>
              </a:extLst>
            </p:cNvPr>
            <p:cNvSpPr/>
            <p:nvPr/>
          </p:nvSpPr>
          <p:spPr>
            <a:xfrm>
              <a:off x="2832385" y="1139293"/>
              <a:ext cx="647738" cy="312054"/>
            </a:xfrm>
            <a:prstGeom prst="foldedCorner">
              <a:avLst/>
            </a:prstGeom>
            <a:ln>
              <a:solidFill>
                <a:schemeClr val="accent6"/>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2"/>
                  </a:solidFill>
                </a:rPr>
                <a:t>Reads</a:t>
              </a:r>
            </a:p>
          </p:txBody>
        </p:sp>
      </p:grpSp>
      <p:grpSp>
        <p:nvGrpSpPr>
          <p:cNvPr id="40" name="Group 94">
            <a:extLst>
              <a:ext uri="{FF2B5EF4-FFF2-40B4-BE49-F238E27FC236}">
                <a16:creationId xmlns:a16="http://schemas.microsoft.com/office/drawing/2014/main" id="{D0C48FB4-A612-0F68-97C7-7C2BA65C30E9}"/>
              </a:ext>
            </a:extLst>
          </p:cNvPr>
          <p:cNvGrpSpPr/>
          <p:nvPr/>
        </p:nvGrpSpPr>
        <p:grpSpPr>
          <a:xfrm>
            <a:off x="3514900" y="1244211"/>
            <a:ext cx="1482342" cy="1257289"/>
            <a:chOff x="3514900" y="1244211"/>
            <a:chExt cx="1482342" cy="1257289"/>
          </a:xfrm>
        </p:grpSpPr>
        <p:cxnSp>
          <p:nvCxnSpPr>
            <p:cNvPr id="41" name="Straight Arrow Connector 45">
              <a:extLst>
                <a:ext uri="{FF2B5EF4-FFF2-40B4-BE49-F238E27FC236}">
                  <a16:creationId xmlns:a16="http://schemas.microsoft.com/office/drawing/2014/main" id="{D8E92D96-FBBA-644A-430D-E7CB3CE90B4E}"/>
                </a:ext>
              </a:extLst>
            </p:cNvPr>
            <p:cNvCxnSpPr/>
            <p:nvPr/>
          </p:nvCxnSpPr>
          <p:spPr>
            <a:xfrm>
              <a:off x="3540986" y="1271738"/>
              <a:ext cx="429765" cy="52635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52">
              <a:extLst>
                <a:ext uri="{FF2B5EF4-FFF2-40B4-BE49-F238E27FC236}">
                  <a16:creationId xmlns:a16="http://schemas.microsoft.com/office/drawing/2014/main" id="{4C96F6C5-BB51-F509-C5FA-E05512CFE52B}"/>
                </a:ext>
              </a:extLst>
            </p:cNvPr>
            <p:cNvCxnSpPr/>
            <p:nvPr/>
          </p:nvCxnSpPr>
          <p:spPr>
            <a:xfrm flipV="1">
              <a:off x="3514900" y="1798088"/>
              <a:ext cx="443392" cy="656038"/>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54">
              <a:extLst>
                <a:ext uri="{FF2B5EF4-FFF2-40B4-BE49-F238E27FC236}">
                  <a16:creationId xmlns:a16="http://schemas.microsoft.com/office/drawing/2014/main" id="{F7C6EA00-9F15-9290-489E-B4C68B214B0A}"/>
                </a:ext>
              </a:extLst>
            </p:cNvPr>
            <p:cNvCxnSpPr/>
            <p:nvPr/>
          </p:nvCxnSpPr>
          <p:spPr>
            <a:xfrm>
              <a:off x="3514900" y="1798088"/>
              <a:ext cx="443392"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44" name="Rounded Rectangle 55">
              <a:extLst>
                <a:ext uri="{FF2B5EF4-FFF2-40B4-BE49-F238E27FC236}">
                  <a16:creationId xmlns:a16="http://schemas.microsoft.com/office/drawing/2014/main" id="{88DE412A-3718-572A-F42D-137F8C0168F0}"/>
                </a:ext>
              </a:extLst>
            </p:cNvPr>
            <p:cNvSpPr/>
            <p:nvPr/>
          </p:nvSpPr>
          <p:spPr>
            <a:xfrm>
              <a:off x="4034239" y="1244211"/>
              <a:ext cx="963003" cy="1257289"/>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2"/>
                  </a:solidFill>
                </a:rPr>
                <a:t>Your favorite Transcript reconstruction tool</a:t>
              </a:r>
            </a:p>
          </p:txBody>
        </p:sp>
      </p:grpSp>
      <p:grpSp>
        <p:nvGrpSpPr>
          <p:cNvPr id="45" name="Group 95">
            <a:extLst>
              <a:ext uri="{FF2B5EF4-FFF2-40B4-BE49-F238E27FC236}">
                <a16:creationId xmlns:a16="http://schemas.microsoft.com/office/drawing/2014/main" id="{E037A083-9E1F-3611-00EB-31C1B52FB91B}"/>
              </a:ext>
            </a:extLst>
          </p:cNvPr>
          <p:cNvGrpSpPr/>
          <p:nvPr/>
        </p:nvGrpSpPr>
        <p:grpSpPr>
          <a:xfrm>
            <a:off x="4997242" y="1255465"/>
            <a:ext cx="1435323" cy="1218270"/>
            <a:chOff x="4997242" y="1255465"/>
            <a:chExt cx="1435323" cy="1218270"/>
          </a:xfrm>
        </p:grpSpPr>
        <p:sp>
          <p:nvSpPr>
            <p:cNvPr id="46" name="Folded Corner 40">
              <a:extLst>
                <a:ext uri="{FF2B5EF4-FFF2-40B4-BE49-F238E27FC236}">
                  <a16:creationId xmlns:a16="http://schemas.microsoft.com/office/drawing/2014/main" id="{2AA16BF3-1A4B-18E9-B792-B30FDF8FDCBC}"/>
                </a:ext>
              </a:extLst>
            </p:cNvPr>
            <p:cNvSpPr/>
            <p:nvPr/>
          </p:nvSpPr>
          <p:spPr>
            <a:xfrm>
              <a:off x="5469562" y="1255465"/>
              <a:ext cx="963003" cy="1218270"/>
            </a:xfrm>
            <a:prstGeom prst="foldedCorner">
              <a:avLst/>
            </a:prstGeom>
            <a:noFill/>
            <a:ln>
              <a:solidFill>
                <a:schemeClr val="accent6"/>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cxnSp>
          <p:nvCxnSpPr>
            <p:cNvPr id="47" name="Straight Arrow Connector 61">
              <a:extLst>
                <a:ext uri="{FF2B5EF4-FFF2-40B4-BE49-F238E27FC236}">
                  <a16:creationId xmlns:a16="http://schemas.microsoft.com/office/drawing/2014/main" id="{E5644EB5-3A31-65D0-0CF4-E6433D5A4114}"/>
                </a:ext>
              </a:extLst>
            </p:cNvPr>
            <p:cNvCxnSpPr>
              <a:cxnSpLocks/>
              <a:stCxn id="44" idx="3"/>
            </p:cNvCxnSpPr>
            <p:nvPr/>
          </p:nvCxnSpPr>
          <p:spPr>
            <a:xfrm flipV="1">
              <a:off x="4997242" y="1864600"/>
              <a:ext cx="489996" cy="8256"/>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1" name="Group 87">
            <a:extLst>
              <a:ext uri="{FF2B5EF4-FFF2-40B4-BE49-F238E27FC236}">
                <a16:creationId xmlns:a16="http://schemas.microsoft.com/office/drawing/2014/main" id="{1148F87B-4141-B211-672E-CB771D342CDE}"/>
              </a:ext>
            </a:extLst>
          </p:cNvPr>
          <p:cNvGrpSpPr/>
          <p:nvPr/>
        </p:nvGrpSpPr>
        <p:grpSpPr>
          <a:xfrm>
            <a:off x="590965" y="794483"/>
            <a:ext cx="749300" cy="1659643"/>
            <a:chOff x="590965" y="794483"/>
            <a:chExt cx="749300" cy="1659643"/>
          </a:xfrm>
        </p:grpSpPr>
        <p:sp>
          <p:nvSpPr>
            <p:cNvPr id="52" name="Freeform 11">
              <a:extLst>
                <a:ext uri="{FF2B5EF4-FFF2-40B4-BE49-F238E27FC236}">
                  <a16:creationId xmlns:a16="http://schemas.microsoft.com/office/drawing/2014/main" id="{2F3F4ED6-ABF2-9937-FEFE-FE43472A075B}"/>
                </a:ext>
              </a:extLst>
            </p:cNvPr>
            <p:cNvSpPr/>
            <p:nvPr/>
          </p:nvSpPr>
          <p:spPr>
            <a:xfrm>
              <a:off x="590965" y="1276038"/>
              <a:ext cx="685800" cy="203277"/>
            </a:xfrm>
            <a:custGeom>
              <a:avLst/>
              <a:gdLst>
                <a:gd name="connsiteX0" fmla="*/ 0 w 685800"/>
                <a:gd name="connsiteY0" fmla="*/ 203277 h 203277"/>
                <a:gd name="connsiteX1" fmla="*/ 203200 w 685800"/>
                <a:gd name="connsiteY1" fmla="*/ 77 h 203277"/>
                <a:gd name="connsiteX2" fmla="*/ 444500 w 685800"/>
                <a:gd name="connsiteY2" fmla="*/ 177877 h 203277"/>
                <a:gd name="connsiteX3" fmla="*/ 685800 w 685800"/>
                <a:gd name="connsiteY3" fmla="*/ 63577 h 203277"/>
                <a:gd name="connsiteX4" fmla="*/ 685800 w 685800"/>
                <a:gd name="connsiteY4" fmla="*/ 63577 h 20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203277">
                  <a:moveTo>
                    <a:pt x="0" y="203277"/>
                  </a:moveTo>
                  <a:cubicBezTo>
                    <a:pt x="64558" y="103793"/>
                    <a:pt x="129117" y="4310"/>
                    <a:pt x="203200" y="77"/>
                  </a:cubicBezTo>
                  <a:cubicBezTo>
                    <a:pt x="277283" y="-4156"/>
                    <a:pt x="364067" y="167294"/>
                    <a:pt x="444500" y="177877"/>
                  </a:cubicBezTo>
                  <a:cubicBezTo>
                    <a:pt x="524933" y="188460"/>
                    <a:pt x="685800" y="63577"/>
                    <a:pt x="685800" y="63577"/>
                  </a:cubicBezTo>
                  <a:lnTo>
                    <a:pt x="685800" y="63577"/>
                  </a:lnTo>
                </a:path>
              </a:pathLst>
            </a:custGeom>
            <a:ln w="2540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53" name="Freeform 13">
              <a:extLst>
                <a:ext uri="{FF2B5EF4-FFF2-40B4-BE49-F238E27FC236}">
                  <a16:creationId xmlns:a16="http://schemas.microsoft.com/office/drawing/2014/main" id="{8511F5AD-8232-F218-D30C-127C1213298C}"/>
                </a:ext>
              </a:extLst>
            </p:cNvPr>
            <p:cNvSpPr/>
            <p:nvPr/>
          </p:nvSpPr>
          <p:spPr>
            <a:xfrm>
              <a:off x="590965" y="1775738"/>
              <a:ext cx="685800" cy="203277"/>
            </a:xfrm>
            <a:custGeom>
              <a:avLst/>
              <a:gdLst>
                <a:gd name="connsiteX0" fmla="*/ 0 w 685800"/>
                <a:gd name="connsiteY0" fmla="*/ 203277 h 203277"/>
                <a:gd name="connsiteX1" fmla="*/ 203200 w 685800"/>
                <a:gd name="connsiteY1" fmla="*/ 77 h 203277"/>
                <a:gd name="connsiteX2" fmla="*/ 444500 w 685800"/>
                <a:gd name="connsiteY2" fmla="*/ 177877 h 203277"/>
                <a:gd name="connsiteX3" fmla="*/ 685800 w 685800"/>
                <a:gd name="connsiteY3" fmla="*/ 63577 h 203277"/>
                <a:gd name="connsiteX4" fmla="*/ 685800 w 685800"/>
                <a:gd name="connsiteY4" fmla="*/ 63577 h 20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203277">
                  <a:moveTo>
                    <a:pt x="0" y="203277"/>
                  </a:moveTo>
                  <a:cubicBezTo>
                    <a:pt x="64558" y="103793"/>
                    <a:pt x="129117" y="4310"/>
                    <a:pt x="203200" y="77"/>
                  </a:cubicBezTo>
                  <a:cubicBezTo>
                    <a:pt x="277283" y="-4156"/>
                    <a:pt x="364067" y="167294"/>
                    <a:pt x="444500" y="177877"/>
                  </a:cubicBezTo>
                  <a:cubicBezTo>
                    <a:pt x="524933" y="188460"/>
                    <a:pt x="685800" y="63577"/>
                    <a:pt x="685800" y="63577"/>
                  </a:cubicBezTo>
                  <a:lnTo>
                    <a:pt x="685800" y="63577"/>
                  </a:lnTo>
                </a:path>
              </a:pathLst>
            </a:custGeom>
            <a:ln w="25400">
              <a:solidFill>
                <a:schemeClr val="accent1"/>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54" name="Freeform 14">
              <a:extLst>
                <a:ext uri="{FF2B5EF4-FFF2-40B4-BE49-F238E27FC236}">
                  <a16:creationId xmlns:a16="http://schemas.microsoft.com/office/drawing/2014/main" id="{09CF0461-C868-3EA9-6A4F-66674D1F03D9}"/>
                </a:ext>
              </a:extLst>
            </p:cNvPr>
            <p:cNvSpPr/>
            <p:nvPr/>
          </p:nvSpPr>
          <p:spPr>
            <a:xfrm>
              <a:off x="654465" y="2250849"/>
              <a:ext cx="685800" cy="203277"/>
            </a:xfrm>
            <a:custGeom>
              <a:avLst/>
              <a:gdLst>
                <a:gd name="connsiteX0" fmla="*/ 0 w 685800"/>
                <a:gd name="connsiteY0" fmla="*/ 203277 h 203277"/>
                <a:gd name="connsiteX1" fmla="*/ 203200 w 685800"/>
                <a:gd name="connsiteY1" fmla="*/ 77 h 203277"/>
                <a:gd name="connsiteX2" fmla="*/ 444500 w 685800"/>
                <a:gd name="connsiteY2" fmla="*/ 177877 h 203277"/>
                <a:gd name="connsiteX3" fmla="*/ 685800 w 685800"/>
                <a:gd name="connsiteY3" fmla="*/ 63577 h 203277"/>
                <a:gd name="connsiteX4" fmla="*/ 685800 w 685800"/>
                <a:gd name="connsiteY4" fmla="*/ 63577 h 20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203277">
                  <a:moveTo>
                    <a:pt x="0" y="203277"/>
                  </a:moveTo>
                  <a:cubicBezTo>
                    <a:pt x="64558" y="103793"/>
                    <a:pt x="129117" y="4310"/>
                    <a:pt x="203200" y="77"/>
                  </a:cubicBezTo>
                  <a:cubicBezTo>
                    <a:pt x="277283" y="-4156"/>
                    <a:pt x="364067" y="167294"/>
                    <a:pt x="444500" y="177877"/>
                  </a:cubicBezTo>
                  <a:cubicBezTo>
                    <a:pt x="524933" y="188460"/>
                    <a:pt x="685800" y="63577"/>
                    <a:pt x="685800" y="63577"/>
                  </a:cubicBezTo>
                  <a:lnTo>
                    <a:pt x="685800" y="63577"/>
                  </a:lnTo>
                </a:path>
              </a:pathLst>
            </a:custGeom>
            <a:ln w="25400">
              <a:solidFill>
                <a:schemeClr val="accent3"/>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55" name="TextBox 91">
              <a:extLst>
                <a:ext uri="{FF2B5EF4-FFF2-40B4-BE49-F238E27FC236}">
                  <a16:creationId xmlns:a16="http://schemas.microsoft.com/office/drawing/2014/main" id="{44AF5102-E80D-D6B2-DB40-A8656C8622E2}"/>
                </a:ext>
              </a:extLst>
            </p:cNvPr>
            <p:cNvSpPr txBox="1"/>
            <p:nvPr/>
          </p:nvSpPr>
          <p:spPr>
            <a:xfrm>
              <a:off x="732509" y="794483"/>
              <a:ext cx="508474" cy="276999"/>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RNA</a:t>
              </a:r>
            </a:p>
          </p:txBody>
        </p:sp>
      </p:grpSp>
      <p:grpSp>
        <p:nvGrpSpPr>
          <p:cNvPr id="56" name="Group 89">
            <a:extLst>
              <a:ext uri="{FF2B5EF4-FFF2-40B4-BE49-F238E27FC236}">
                <a16:creationId xmlns:a16="http://schemas.microsoft.com/office/drawing/2014/main" id="{A1231E94-E96D-36F7-24F5-0829F2ECB4CB}"/>
              </a:ext>
            </a:extLst>
          </p:cNvPr>
          <p:cNvGrpSpPr/>
          <p:nvPr/>
        </p:nvGrpSpPr>
        <p:grpSpPr>
          <a:xfrm>
            <a:off x="1121635" y="794483"/>
            <a:ext cx="1231427" cy="1840482"/>
            <a:chOff x="1121635" y="794483"/>
            <a:chExt cx="1231427" cy="1840482"/>
          </a:xfrm>
        </p:grpSpPr>
        <p:pic>
          <p:nvPicPr>
            <p:cNvPr id="57" name="Picture 4" descr="PacBio Sequencing | Genome Sequencing Service Center | Stanford Medicine">
              <a:extLst>
                <a:ext uri="{FF2B5EF4-FFF2-40B4-BE49-F238E27FC236}">
                  <a16:creationId xmlns:a16="http://schemas.microsoft.com/office/drawing/2014/main" id="{1912F8A7-F0FD-35C3-F11C-7D751E3F22E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120" t="18192" r="16832" b="8054"/>
            <a:stretch/>
          </p:blipFill>
          <p:spPr bwMode="auto">
            <a:xfrm>
              <a:off x="1335928" y="1040813"/>
              <a:ext cx="308519" cy="509978"/>
            </a:xfrm>
            <a:prstGeom prst="rect">
              <a:avLst/>
            </a:prstGeom>
            <a:noFill/>
            <a:extLst>
              <a:ext uri="{909E8E84-426E-40DD-AFC4-6F175D3DCCD1}">
                <a14:hiddenFill xmlns:a14="http://schemas.microsoft.com/office/drawing/2010/main">
                  <a:solidFill>
                    <a:srgbClr val="FFFFFF"/>
                  </a:solidFill>
                </a14:hiddenFill>
              </a:ext>
            </a:extLst>
          </p:spPr>
        </p:pic>
        <p:pic>
          <p:nvPicPr>
            <p:cNvPr id="58" name="Picture 6" descr="Buy a MiniON starter pack">
              <a:extLst>
                <a:ext uri="{FF2B5EF4-FFF2-40B4-BE49-F238E27FC236}">
                  <a16:creationId xmlns:a16="http://schemas.microsoft.com/office/drawing/2014/main" id="{FB57914F-01A1-C045-6313-3C452501F7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6991" y="1111049"/>
              <a:ext cx="540375" cy="398062"/>
            </a:xfrm>
            <a:prstGeom prst="rect">
              <a:avLst/>
            </a:prstGeom>
            <a:noFill/>
            <a:extLst>
              <a:ext uri="{909E8E84-426E-40DD-AFC4-6F175D3DCCD1}">
                <a14:hiddenFill xmlns:a14="http://schemas.microsoft.com/office/drawing/2010/main">
                  <a:solidFill>
                    <a:srgbClr val="FFFFFF"/>
                  </a:solidFill>
                </a14:hiddenFill>
              </a:ext>
            </a:extLst>
          </p:spPr>
        </p:pic>
        <p:pic>
          <p:nvPicPr>
            <p:cNvPr id="59" name="Picture 4" descr="PacBio Sequencing | Genome Sequencing Service Center | Stanford Medicine">
              <a:extLst>
                <a:ext uri="{FF2B5EF4-FFF2-40B4-BE49-F238E27FC236}">
                  <a16:creationId xmlns:a16="http://schemas.microsoft.com/office/drawing/2014/main" id="{BDA85FDE-7640-E503-6B12-48111A2A3A4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120" t="18192" r="16832" b="8054"/>
            <a:stretch/>
          </p:blipFill>
          <p:spPr bwMode="auto">
            <a:xfrm>
              <a:off x="1335928" y="1587243"/>
              <a:ext cx="308519" cy="509978"/>
            </a:xfrm>
            <a:prstGeom prst="rect">
              <a:avLst/>
            </a:prstGeom>
            <a:noFill/>
            <a:extLst>
              <a:ext uri="{909E8E84-426E-40DD-AFC4-6F175D3DCCD1}">
                <a14:hiddenFill xmlns:a14="http://schemas.microsoft.com/office/drawing/2010/main">
                  <a:solidFill>
                    <a:srgbClr val="FFFFFF"/>
                  </a:solidFill>
                </a14:hiddenFill>
              </a:ext>
            </a:extLst>
          </p:spPr>
        </p:pic>
        <p:pic>
          <p:nvPicPr>
            <p:cNvPr id="60" name="Picture 6" descr="Buy a MiniON starter pack">
              <a:extLst>
                <a:ext uri="{FF2B5EF4-FFF2-40B4-BE49-F238E27FC236}">
                  <a16:creationId xmlns:a16="http://schemas.microsoft.com/office/drawing/2014/main" id="{11654697-B5E9-FD5D-B013-FEF0B895C12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6991" y="1657479"/>
              <a:ext cx="540375" cy="398062"/>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4" descr="PacBio Sequencing | Genome Sequencing Service Center | Stanford Medicine">
              <a:extLst>
                <a:ext uri="{FF2B5EF4-FFF2-40B4-BE49-F238E27FC236}">
                  <a16:creationId xmlns:a16="http://schemas.microsoft.com/office/drawing/2014/main" id="{B1DC00E7-2626-C615-BC78-A8F633AC842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120" t="18192" r="16832" b="8054"/>
            <a:stretch/>
          </p:blipFill>
          <p:spPr bwMode="auto">
            <a:xfrm>
              <a:off x="1352200" y="2124987"/>
              <a:ext cx="308519" cy="509978"/>
            </a:xfrm>
            <a:prstGeom prst="rect">
              <a:avLst/>
            </a:prstGeom>
            <a:noFill/>
            <a:extLst>
              <a:ext uri="{909E8E84-426E-40DD-AFC4-6F175D3DCCD1}">
                <a14:hiddenFill xmlns:a14="http://schemas.microsoft.com/office/drawing/2010/main">
                  <a:solidFill>
                    <a:srgbClr val="FFFFFF"/>
                  </a:solidFill>
                </a14:hiddenFill>
              </a:ext>
            </a:extLst>
          </p:spPr>
        </p:pic>
        <p:pic>
          <p:nvPicPr>
            <p:cNvPr id="62" name="Picture 6" descr="Buy a MiniON starter pack">
              <a:extLst>
                <a:ext uri="{FF2B5EF4-FFF2-40B4-BE49-F238E27FC236}">
                  <a16:creationId xmlns:a16="http://schemas.microsoft.com/office/drawing/2014/main" id="{AB74EBFA-737D-E118-6FB0-9A6D9EBB9F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3263" y="2195223"/>
              <a:ext cx="540375" cy="398062"/>
            </a:xfrm>
            <a:prstGeom prst="rect">
              <a:avLst/>
            </a:prstGeom>
            <a:noFill/>
            <a:extLst>
              <a:ext uri="{909E8E84-426E-40DD-AFC4-6F175D3DCCD1}">
                <a14:hiddenFill xmlns:a14="http://schemas.microsoft.com/office/drawing/2010/main">
                  <a:solidFill>
                    <a:srgbClr val="FFFFFF"/>
                  </a:solidFill>
                </a14:hiddenFill>
              </a:ext>
            </a:extLst>
          </p:spPr>
        </p:pic>
        <p:sp>
          <p:nvSpPr>
            <p:cNvPr id="63" name="TextBox 92">
              <a:extLst>
                <a:ext uri="{FF2B5EF4-FFF2-40B4-BE49-F238E27FC236}">
                  <a16:creationId xmlns:a16="http://schemas.microsoft.com/office/drawing/2014/main" id="{7D9EC3CD-AED5-DA2F-A98F-E32F4D339457}"/>
                </a:ext>
              </a:extLst>
            </p:cNvPr>
            <p:cNvSpPr txBox="1"/>
            <p:nvPr/>
          </p:nvSpPr>
          <p:spPr>
            <a:xfrm>
              <a:off x="1121635" y="794483"/>
              <a:ext cx="1231427" cy="276999"/>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LR Sequencing</a:t>
              </a:r>
            </a:p>
          </p:txBody>
        </p:sp>
      </p:grpSp>
      <p:grpSp>
        <p:nvGrpSpPr>
          <p:cNvPr id="64" name="Group 85">
            <a:extLst>
              <a:ext uri="{FF2B5EF4-FFF2-40B4-BE49-F238E27FC236}">
                <a16:creationId xmlns:a16="http://schemas.microsoft.com/office/drawing/2014/main" id="{03199547-91A8-844B-1961-C5A9832757FF}"/>
              </a:ext>
            </a:extLst>
          </p:cNvPr>
          <p:cNvGrpSpPr/>
          <p:nvPr/>
        </p:nvGrpSpPr>
        <p:grpSpPr>
          <a:xfrm>
            <a:off x="-37884" y="794483"/>
            <a:ext cx="780983" cy="1846087"/>
            <a:chOff x="-37884" y="794483"/>
            <a:chExt cx="780983" cy="1846087"/>
          </a:xfrm>
        </p:grpSpPr>
        <p:pic>
          <p:nvPicPr>
            <p:cNvPr id="65" name="Picture 2" descr="Free Cartoon Mouse Cliparts, Download Free Cartoon Mouse Cliparts png  images, Free ClipArts on Clipart Library">
              <a:extLst>
                <a:ext uri="{FF2B5EF4-FFF2-40B4-BE49-F238E27FC236}">
                  <a16:creationId xmlns:a16="http://schemas.microsoft.com/office/drawing/2014/main" id="{E721287E-819E-EA4D-BCBB-A38EDDDD9026}"/>
                </a:ext>
              </a:extLst>
            </p:cNvPr>
            <p:cNvPicPr>
              <a:picLocks noChangeAspect="1" noChangeArrowheads="1"/>
            </p:cNvPicPr>
            <p:nvPr/>
          </p:nvPicPr>
          <p:blipFill>
            <a:blip r:embed="rId4">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166" y="1168112"/>
              <a:ext cx="424770" cy="419131"/>
            </a:xfrm>
            <a:prstGeom prst="rect">
              <a:avLst/>
            </a:prstGeom>
            <a:noFill/>
            <a:extLst>
              <a:ext uri="{909E8E84-426E-40DD-AFC4-6F175D3DCCD1}">
                <a14:hiddenFill xmlns:a14="http://schemas.microsoft.com/office/drawing/2010/main">
                  <a:solidFill>
                    <a:srgbClr val="FFFFFF"/>
                  </a:solidFill>
                </a14:hiddenFill>
              </a:ext>
            </a:extLst>
          </p:spPr>
        </p:pic>
        <p:pic>
          <p:nvPicPr>
            <p:cNvPr id="66" name="Picture 2" descr="Free Cartoon Mouse Cliparts, Download Free Cartoon Mouse Cliparts png  images, Free ClipArts on Clipart Library">
              <a:extLst>
                <a:ext uri="{FF2B5EF4-FFF2-40B4-BE49-F238E27FC236}">
                  <a16:creationId xmlns:a16="http://schemas.microsoft.com/office/drawing/2014/main" id="{E7E1F0A2-DCB0-2117-EF08-50A64049C110}"/>
                </a:ext>
              </a:extLst>
            </p:cNvPr>
            <p:cNvPicPr>
              <a:picLocks noChangeAspect="1" noChangeArrowheads="1"/>
            </p:cNvPicPr>
            <p:nvPr/>
          </p:nvPicPr>
          <p:blipFill>
            <a:blip r:embed="rId4">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166" y="1694775"/>
              <a:ext cx="424770" cy="419131"/>
            </a:xfrm>
            <a:prstGeom prst="rect">
              <a:avLst/>
            </a:prstGeom>
            <a:noFill/>
            <a:extLst>
              <a:ext uri="{909E8E84-426E-40DD-AFC4-6F175D3DCCD1}">
                <a14:hiddenFill xmlns:a14="http://schemas.microsoft.com/office/drawing/2010/main">
                  <a:solidFill>
                    <a:srgbClr val="FFFFFF"/>
                  </a:solidFill>
                </a14:hiddenFill>
              </a:ext>
            </a:extLst>
          </p:spPr>
        </p:pic>
        <p:pic>
          <p:nvPicPr>
            <p:cNvPr id="67" name="Picture 2" descr="Free Cartoon Mouse Cliparts, Download Free Cartoon Mouse Cliparts png  images, Free ClipArts on Clipart Library">
              <a:extLst>
                <a:ext uri="{FF2B5EF4-FFF2-40B4-BE49-F238E27FC236}">
                  <a16:creationId xmlns:a16="http://schemas.microsoft.com/office/drawing/2014/main" id="{82382A74-025A-1ADF-17C4-4BA526078F9B}"/>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166" y="2221439"/>
              <a:ext cx="424770" cy="419131"/>
            </a:xfrm>
            <a:prstGeom prst="rect">
              <a:avLst/>
            </a:prstGeom>
            <a:noFill/>
            <a:extLst>
              <a:ext uri="{909E8E84-426E-40DD-AFC4-6F175D3DCCD1}">
                <a14:hiddenFill xmlns:a14="http://schemas.microsoft.com/office/drawing/2010/main">
                  <a:solidFill>
                    <a:srgbClr val="FFFFFF"/>
                  </a:solidFill>
                </a14:hiddenFill>
              </a:ext>
            </a:extLst>
          </p:spPr>
        </p:pic>
        <p:sp>
          <p:nvSpPr>
            <p:cNvPr id="68" name="TextBox 93">
              <a:extLst>
                <a:ext uri="{FF2B5EF4-FFF2-40B4-BE49-F238E27FC236}">
                  <a16:creationId xmlns:a16="http://schemas.microsoft.com/office/drawing/2014/main" id="{710F7745-D047-0FA7-110C-9F538F71866F}"/>
                </a:ext>
              </a:extLst>
            </p:cNvPr>
            <p:cNvSpPr txBox="1"/>
            <p:nvPr/>
          </p:nvSpPr>
          <p:spPr>
            <a:xfrm>
              <a:off x="-37884" y="794483"/>
              <a:ext cx="780983" cy="276999"/>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Samples</a:t>
              </a:r>
            </a:p>
          </p:txBody>
        </p:sp>
      </p:grpSp>
    </p:spTree>
    <p:extLst>
      <p:ext uri="{BB962C8B-B14F-4D97-AF65-F5344CB8AC3E}">
        <p14:creationId xmlns:p14="http://schemas.microsoft.com/office/powerpoint/2010/main" val="35700863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90B78C-2A20-1A25-DF7A-556AF7593DAC}"/>
            </a:ext>
          </a:extLst>
        </p:cNvPr>
        <p:cNvGrpSpPr/>
        <p:nvPr/>
      </p:nvGrpSpPr>
      <p:grpSpPr>
        <a:xfrm>
          <a:off x="0" y="0"/>
          <a:ext cx="0" cy="0"/>
          <a:chOff x="0" y="0"/>
          <a:chExt cx="0" cy="0"/>
        </a:xfrm>
      </p:grpSpPr>
      <p:sp>
        <p:nvSpPr>
          <p:cNvPr id="6" name="Text 1">
            <a:extLst>
              <a:ext uri="{FF2B5EF4-FFF2-40B4-BE49-F238E27FC236}">
                <a16:creationId xmlns:a16="http://schemas.microsoft.com/office/drawing/2014/main" id="{4A245A21-7C35-ECEC-7EE0-4CADD53CEC10}"/>
              </a:ext>
            </a:extLst>
          </p:cNvPr>
          <p:cNvSpPr/>
          <p:nvPr/>
        </p:nvSpPr>
        <p:spPr>
          <a:xfrm>
            <a:off x="285749" y="135988"/>
            <a:ext cx="3331029" cy="242374"/>
          </a:xfrm>
          <a:prstGeom prst="rect">
            <a:avLst/>
          </a:prstGeom>
          <a:noFill/>
          <a:ln/>
        </p:spPr>
        <p:txBody>
          <a:bodyPr wrap="square" lIns="0" tIns="0" rIns="0" bIns="0" rtlCol="0" anchor="ctr">
            <a:spAutoFit/>
          </a:bodyPr>
          <a:lstStyle/>
          <a:p>
            <a:pPr marL="0" indent="0">
              <a:buNone/>
            </a:pPr>
            <a:r>
              <a:rPr lang="en-US" sz="1575" b="1" dirty="0">
                <a:solidFill>
                  <a:srgbClr val="FFFFFF"/>
                </a:solidFill>
                <a:latin typeface="Arial" pitchFamily="34" charset="0"/>
                <a:cs typeface="Arial" pitchFamily="34" charset="-120"/>
              </a:rPr>
              <a:t>The Join and Call Approach</a:t>
            </a:r>
            <a:endParaRPr lang="en-US" sz="1575" dirty="0"/>
          </a:p>
        </p:txBody>
      </p:sp>
      <p:sp>
        <p:nvSpPr>
          <p:cNvPr id="23" name="Slide Number Placeholder 1">
            <a:extLst>
              <a:ext uri="{FF2B5EF4-FFF2-40B4-BE49-F238E27FC236}">
                <a16:creationId xmlns:a16="http://schemas.microsoft.com/office/drawing/2014/main" id="{507C11D5-9941-8ECF-1850-12BF2FEFBFD6}"/>
              </a:ext>
            </a:extLst>
          </p:cNvPr>
          <p:cNvSpPr>
            <a:spLocks noGrp="1"/>
          </p:cNvSpPr>
          <p:nvPr>
            <p:ph type="sldNum" sz="quarter" idx="4"/>
          </p:nvPr>
        </p:nvSpPr>
        <p:spPr>
          <a:xfrm>
            <a:off x="6807623" y="4890857"/>
            <a:ext cx="2057400" cy="274637"/>
          </a:xfrm>
        </p:spPr>
        <p:txBody>
          <a:bodyPr/>
          <a:lstStyle/>
          <a:p>
            <a:fld id="{38FB3DE5-0BF2-9949-8E8E-62041A1EAFCC}" type="slidenum">
              <a:rPr lang="en-US" smtClean="0"/>
              <a:pPr/>
              <a:t>6</a:t>
            </a:fld>
            <a:endParaRPr lang="en-US" dirty="0"/>
          </a:p>
        </p:txBody>
      </p:sp>
      <p:grpSp>
        <p:nvGrpSpPr>
          <p:cNvPr id="2" name="Group 97">
            <a:extLst>
              <a:ext uri="{FF2B5EF4-FFF2-40B4-BE49-F238E27FC236}">
                <a16:creationId xmlns:a16="http://schemas.microsoft.com/office/drawing/2014/main" id="{70EC34DC-35CD-DAC5-CE17-DD52D770F286}"/>
              </a:ext>
            </a:extLst>
          </p:cNvPr>
          <p:cNvGrpSpPr/>
          <p:nvPr/>
        </p:nvGrpSpPr>
        <p:grpSpPr>
          <a:xfrm>
            <a:off x="7608477" y="1255465"/>
            <a:ext cx="1394687" cy="1339163"/>
            <a:chOff x="7608477" y="1255465"/>
            <a:chExt cx="1394687" cy="1339163"/>
          </a:xfrm>
        </p:grpSpPr>
        <p:sp>
          <p:nvSpPr>
            <p:cNvPr id="3" name="Folded Corner 28">
              <a:extLst>
                <a:ext uri="{FF2B5EF4-FFF2-40B4-BE49-F238E27FC236}">
                  <a16:creationId xmlns:a16="http://schemas.microsoft.com/office/drawing/2014/main" id="{A0CDA4F1-172B-FB96-0218-BAB5DCB44A2C}"/>
                </a:ext>
              </a:extLst>
            </p:cNvPr>
            <p:cNvSpPr/>
            <p:nvPr/>
          </p:nvSpPr>
          <p:spPr>
            <a:xfrm>
              <a:off x="7717146" y="1255465"/>
              <a:ext cx="1188859" cy="1339163"/>
            </a:xfrm>
            <a:prstGeom prst="foldedCorner">
              <a:avLst/>
            </a:prstGeom>
            <a:noFill/>
            <a:ln>
              <a:solidFill>
                <a:srgbClr val="0070C0"/>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4" name="TextBox 29">
              <a:extLst>
                <a:ext uri="{FF2B5EF4-FFF2-40B4-BE49-F238E27FC236}">
                  <a16:creationId xmlns:a16="http://schemas.microsoft.com/office/drawing/2014/main" id="{4796E000-DC38-1D34-708F-EC047AC32FA8}"/>
                </a:ext>
              </a:extLst>
            </p:cNvPr>
            <p:cNvSpPr txBox="1"/>
            <p:nvPr/>
          </p:nvSpPr>
          <p:spPr>
            <a:xfrm>
              <a:off x="7608477" y="1445283"/>
              <a:ext cx="1394687" cy="954107"/>
            </a:xfrm>
            <a:prstGeom prst="rect">
              <a:avLst/>
            </a:prstGeom>
            <a:noFill/>
          </p:spPr>
          <p:txBody>
            <a:bodyPr wrap="square" rtlCol="0">
              <a:spAutoFit/>
            </a:bodyPr>
            <a:lstStyle/>
            <a:p>
              <a:pPr algn="ctr"/>
              <a:r>
                <a:rPr lang="en-US" sz="1400" dirty="0">
                  <a:solidFill>
                    <a:srgbClr val="0070C0"/>
                  </a:solidFill>
                </a:rPr>
                <a:t>Curated and </a:t>
              </a:r>
            </a:p>
            <a:p>
              <a:pPr algn="ctr"/>
              <a:r>
                <a:rPr lang="en-US" sz="1400" dirty="0">
                  <a:solidFill>
                    <a:srgbClr val="0070C0"/>
                  </a:solidFill>
                </a:rPr>
                <a:t>annotated</a:t>
              </a:r>
            </a:p>
            <a:p>
              <a:pPr algn="ctr"/>
              <a:r>
                <a:rPr lang="en-US" sz="1400" dirty="0">
                  <a:solidFill>
                    <a:srgbClr val="0070C0"/>
                  </a:solidFill>
                </a:rPr>
                <a:t>Transcriptome</a:t>
              </a:r>
            </a:p>
            <a:p>
              <a:pPr algn="ctr"/>
              <a:r>
                <a:rPr lang="en-US" sz="1400" dirty="0" err="1">
                  <a:solidFill>
                    <a:srgbClr val="0070C0"/>
                  </a:solidFill>
                </a:rPr>
                <a:t>gtf</a:t>
              </a:r>
              <a:r>
                <a:rPr lang="en-US" sz="1400" dirty="0">
                  <a:solidFill>
                    <a:srgbClr val="0070C0"/>
                  </a:solidFill>
                </a:rPr>
                <a:t>/</a:t>
              </a:r>
              <a:r>
                <a:rPr lang="en-US" sz="1400" dirty="0" err="1">
                  <a:solidFill>
                    <a:srgbClr val="0070C0"/>
                  </a:solidFill>
                </a:rPr>
                <a:t>gff</a:t>
              </a:r>
              <a:endParaRPr lang="en-US" sz="1400" dirty="0">
                <a:solidFill>
                  <a:srgbClr val="0070C0"/>
                </a:solidFill>
              </a:endParaRPr>
            </a:p>
          </p:txBody>
        </p:sp>
      </p:grpSp>
      <p:sp>
        <p:nvSpPr>
          <p:cNvPr id="8" name="TextBox 41">
            <a:extLst>
              <a:ext uri="{FF2B5EF4-FFF2-40B4-BE49-F238E27FC236}">
                <a16:creationId xmlns:a16="http://schemas.microsoft.com/office/drawing/2014/main" id="{CC2CC078-53E0-99B5-7E26-CB5EEDB12C5E}"/>
              </a:ext>
            </a:extLst>
          </p:cNvPr>
          <p:cNvSpPr txBox="1"/>
          <p:nvPr/>
        </p:nvSpPr>
        <p:spPr>
          <a:xfrm>
            <a:off x="5549117" y="1597333"/>
            <a:ext cx="834908" cy="461665"/>
          </a:xfrm>
          <a:prstGeom prst="rect">
            <a:avLst/>
          </a:prstGeom>
          <a:noFill/>
        </p:spPr>
        <p:txBody>
          <a:bodyPr wrap="none" rtlCol="0">
            <a:spAutoFit/>
          </a:bodyPr>
          <a:lstStyle/>
          <a:p>
            <a:pPr algn="ctr"/>
            <a:r>
              <a:rPr lang="en-US" sz="1200" dirty="0">
                <a:solidFill>
                  <a:schemeClr val="accent6"/>
                </a:solidFill>
              </a:rPr>
              <a:t>Transcript </a:t>
            </a:r>
          </a:p>
          <a:p>
            <a:pPr algn="ctr"/>
            <a:r>
              <a:rPr lang="en-US" sz="1200" dirty="0">
                <a:solidFill>
                  <a:schemeClr val="accent6"/>
                </a:solidFill>
              </a:rPr>
              <a:t>models</a:t>
            </a:r>
          </a:p>
        </p:txBody>
      </p:sp>
      <p:grpSp>
        <p:nvGrpSpPr>
          <p:cNvPr id="9" name="Group 90">
            <a:extLst>
              <a:ext uri="{FF2B5EF4-FFF2-40B4-BE49-F238E27FC236}">
                <a16:creationId xmlns:a16="http://schemas.microsoft.com/office/drawing/2014/main" id="{0F0BC768-E5B1-E63E-BBBD-7AC4D9EEAB74}"/>
              </a:ext>
            </a:extLst>
          </p:cNvPr>
          <p:cNvGrpSpPr/>
          <p:nvPr/>
        </p:nvGrpSpPr>
        <p:grpSpPr>
          <a:xfrm>
            <a:off x="2236885" y="1139293"/>
            <a:ext cx="1243238" cy="1440345"/>
            <a:chOff x="2236885" y="1139293"/>
            <a:chExt cx="1243238" cy="1440345"/>
          </a:xfrm>
        </p:grpSpPr>
        <p:cxnSp>
          <p:nvCxnSpPr>
            <p:cNvPr id="10" name="Straight Arrow Connector 16">
              <a:extLst>
                <a:ext uri="{FF2B5EF4-FFF2-40B4-BE49-F238E27FC236}">
                  <a16:creationId xmlns:a16="http://schemas.microsoft.com/office/drawing/2014/main" id="{A306F025-3BB2-3069-1531-EE874A1E0DD4}"/>
                </a:ext>
              </a:extLst>
            </p:cNvPr>
            <p:cNvCxnSpPr>
              <a:cxnSpLocks/>
            </p:cNvCxnSpPr>
            <p:nvPr/>
          </p:nvCxnSpPr>
          <p:spPr>
            <a:xfrm>
              <a:off x="2236885" y="1271738"/>
              <a:ext cx="473734"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8">
              <a:extLst>
                <a:ext uri="{FF2B5EF4-FFF2-40B4-BE49-F238E27FC236}">
                  <a16:creationId xmlns:a16="http://schemas.microsoft.com/office/drawing/2014/main" id="{D2A89787-89F1-1863-290B-AF2E58D810F2}"/>
                </a:ext>
              </a:extLst>
            </p:cNvPr>
            <p:cNvCxnSpPr>
              <a:cxnSpLocks/>
            </p:cNvCxnSpPr>
            <p:nvPr/>
          </p:nvCxnSpPr>
          <p:spPr>
            <a:xfrm>
              <a:off x="2236885" y="1798088"/>
              <a:ext cx="473734"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20">
              <a:extLst>
                <a:ext uri="{FF2B5EF4-FFF2-40B4-BE49-F238E27FC236}">
                  <a16:creationId xmlns:a16="http://schemas.microsoft.com/office/drawing/2014/main" id="{0B6FC821-A224-24FA-18F3-C701BE2066F4}"/>
                </a:ext>
              </a:extLst>
            </p:cNvPr>
            <p:cNvCxnSpPr>
              <a:cxnSpLocks/>
            </p:cNvCxnSpPr>
            <p:nvPr/>
          </p:nvCxnSpPr>
          <p:spPr>
            <a:xfrm flipV="1">
              <a:off x="2317404" y="2401215"/>
              <a:ext cx="370848" cy="391"/>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3" name="Folded Corner 49">
              <a:extLst>
                <a:ext uri="{FF2B5EF4-FFF2-40B4-BE49-F238E27FC236}">
                  <a16:creationId xmlns:a16="http://schemas.microsoft.com/office/drawing/2014/main" id="{929E06C0-BA72-7470-DA2A-E0019E7A50BC}"/>
                </a:ext>
              </a:extLst>
            </p:cNvPr>
            <p:cNvSpPr/>
            <p:nvPr/>
          </p:nvSpPr>
          <p:spPr>
            <a:xfrm>
              <a:off x="2832385" y="2267584"/>
              <a:ext cx="647738" cy="312054"/>
            </a:xfrm>
            <a:prstGeom prst="foldedCorner">
              <a:avLst/>
            </a:prstGeom>
            <a:ln>
              <a:solidFill>
                <a:srgbClr val="18AAA0"/>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3"/>
                  </a:solidFill>
                </a:rPr>
                <a:t>Reads</a:t>
              </a:r>
            </a:p>
          </p:txBody>
        </p:sp>
        <p:sp>
          <p:nvSpPr>
            <p:cNvPr id="14" name="Folded Corner 50">
              <a:extLst>
                <a:ext uri="{FF2B5EF4-FFF2-40B4-BE49-F238E27FC236}">
                  <a16:creationId xmlns:a16="http://schemas.microsoft.com/office/drawing/2014/main" id="{905B4F29-C669-F7E5-3754-872CB8AB0824}"/>
                </a:ext>
              </a:extLst>
            </p:cNvPr>
            <p:cNvSpPr/>
            <p:nvPr/>
          </p:nvSpPr>
          <p:spPr>
            <a:xfrm>
              <a:off x="2832385" y="1681884"/>
              <a:ext cx="647738" cy="312054"/>
            </a:xfrm>
            <a:prstGeom prst="foldedCorner">
              <a:avLst/>
            </a:prstGeom>
            <a:ln>
              <a:solidFill>
                <a:schemeClr val="accent1"/>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1"/>
                  </a:solidFill>
                </a:rPr>
                <a:t>Reads</a:t>
              </a:r>
            </a:p>
          </p:txBody>
        </p:sp>
        <p:sp>
          <p:nvSpPr>
            <p:cNvPr id="15" name="Folded Corner 51">
              <a:extLst>
                <a:ext uri="{FF2B5EF4-FFF2-40B4-BE49-F238E27FC236}">
                  <a16:creationId xmlns:a16="http://schemas.microsoft.com/office/drawing/2014/main" id="{CC6E741D-B7FF-5F08-3001-BCE83877F4D3}"/>
                </a:ext>
              </a:extLst>
            </p:cNvPr>
            <p:cNvSpPr/>
            <p:nvPr/>
          </p:nvSpPr>
          <p:spPr>
            <a:xfrm>
              <a:off x="2832385" y="1139293"/>
              <a:ext cx="647738" cy="312054"/>
            </a:xfrm>
            <a:prstGeom prst="foldedCorner">
              <a:avLst/>
            </a:prstGeom>
            <a:ln>
              <a:solidFill>
                <a:schemeClr val="accent6"/>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2"/>
                  </a:solidFill>
                </a:rPr>
                <a:t>Reads</a:t>
              </a:r>
            </a:p>
          </p:txBody>
        </p:sp>
      </p:grpSp>
      <p:grpSp>
        <p:nvGrpSpPr>
          <p:cNvPr id="16" name="Group 94">
            <a:extLst>
              <a:ext uri="{FF2B5EF4-FFF2-40B4-BE49-F238E27FC236}">
                <a16:creationId xmlns:a16="http://schemas.microsoft.com/office/drawing/2014/main" id="{1A8E8E53-63A3-E258-9D82-6E834EF08DB3}"/>
              </a:ext>
            </a:extLst>
          </p:cNvPr>
          <p:cNvGrpSpPr/>
          <p:nvPr/>
        </p:nvGrpSpPr>
        <p:grpSpPr>
          <a:xfrm>
            <a:off x="3514900" y="1244211"/>
            <a:ext cx="1482342" cy="1257289"/>
            <a:chOff x="3514900" y="1244211"/>
            <a:chExt cx="1482342" cy="1257289"/>
          </a:xfrm>
        </p:grpSpPr>
        <p:cxnSp>
          <p:nvCxnSpPr>
            <p:cNvPr id="17" name="Straight Arrow Connector 45">
              <a:extLst>
                <a:ext uri="{FF2B5EF4-FFF2-40B4-BE49-F238E27FC236}">
                  <a16:creationId xmlns:a16="http://schemas.microsoft.com/office/drawing/2014/main" id="{A152E428-2671-88D9-7FEF-D7899889147A}"/>
                </a:ext>
              </a:extLst>
            </p:cNvPr>
            <p:cNvCxnSpPr/>
            <p:nvPr/>
          </p:nvCxnSpPr>
          <p:spPr>
            <a:xfrm>
              <a:off x="3540986" y="1271738"/>
              <a:ext cx="429765" cy="52635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52">
              <a:extLst>
                <a:ext uri="{FF2B5EF4-FFF2-40B4-BE49-F238E27FC236}">
                  <a16:creationId xmlns:a16="http://schemas.microsoft.com/office/drawing/2014/main" id="{F08F4FEC-ACAC-C93E-4E2D-46C2497CB62F}"/>
                </a:ext>
              </a:extLst>
            </p:cNvPr>
            <p:cNvCxnSpPr/>
            <p:nvPr/>
          </p:nvCxnSpPr>
          <p:spPr>
            <a:xfrm flipV="1">
              <a:off x="3514900" y="1798088"/>
              <a:ext cx="443392" cy="656038"/>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54">
              <a:extLst>
                <a:ext uri="{FF2B5EF4-FFF2-40B4-BE49-F238E27FC236}">
                  <a16:creationId xmlns:a16="http://schemas.microsoft.com/office/drawing/2014/main" id="{A518EC93-25A0-964A-3B34-4D5FE46BD983}"/>
                </a:ext>
              </a:extLst>
            </p:cNvPr>
            <p:cNvCxnSpPr/>
            <p:nvPr/>
          </p:nvCxnSpPr>
          <p:spPr>
            <a:xfrm>
              <a:off x="3514900" y="1798088"/>
              <a:ext cx="443392"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26" name="Rounded Rectangle 55">
              <a:extLst>
                <a:ext uri="{FF2B5EF4-FFF2-40B4-BE49-F238E27FC236}">
                  <a16:creationId xmlns:a16="http://schemas.microsoft.com/office/drawing/2014/main" id="{613B1A68-A395-9BFF-BF3F-77174204FFF4}"/>
                </a:ext>
              </a:extLst>
            </p:cNvPr>
            <p:cNvSpPr/>
            <p:nvPr/>
          </p:nvSpPr>
          <p:spPr>
            <a:xfrm>
              <a:off x="4034239" y="1244211"/>
              <a:ext cx="963003" cy="1257289"/>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2"/>
                  </a:solidFill>
                </a:rPr>
                <a:t>Your favorite Transcript reconstruction tool</a:t>
              </a:r>
            </a:p>
          </p:txBody>
        </p:sp>
      </p:grpSp>
      <p:grpSp>
        <p:nvGrpSpPr>
          <p:cNvPr id="27" name="Group 95">
            <a:extLst>
              <a:ext uri="{FF2B5EF4-FFF2-40B4-BE49-F238E27FC236}">
                <a16:creationId xmlns:a16="http://schemas.microsoft.com/office/drawing/2014/main" id="{BFEEAE0E-89F5-FA57-24E3-7BC9B084C78B}"/>
              </a:ext>
            </a:extLst>
          </p:cNvPr>
          <p:cNvGrpSpPr/>
          <p:nvPr/>
        </p:nvGrpSpPr>
        <p:grpSpPr>
          <a:xfrm>
            <a:off x="4997242" y="1255465"/>
            <a:ext cx="1435323" cy="1218270"/>
            <a:chOff x="4997242" y="1255465"/>
            <a:chExt cx="1435323" cy="1218270"/>
          </a:xfrm>
        </p:grpSpPr>
        <p:sp>
          <p:nvSpPr>
            <p:cNvPr id="28" name="Folded Corner 40">
              <a:extLst>
                <a:ext uri="{FF2B5EF4-FFF2-40B4-BE49-F238E27FC236}">
                  <a16:creationId xmlns:a16="http://schemas.microsoft.com/office/drawing/2014/main" id="{0C939E73-457E-9243-1725-BCA98168E6FE}"/>
                </a:ext>
              </a:extLst>
            </p:cNvPr>
            <p:cNvSpPr/>
            <p:nvPr/>
          </p:nvSpPr>
          <p:spPr>
            <a:xfrm>
              <a:off x="5469562" y="1255465"/>
              <a:ext cx="963003" cy="1218270"/>
            </a:xfrm>
            <a:prstGeom prst="foldedCorner">
              <a:avLst/>
            </a:prstGeom>
            <a:noFill/>
            <a:ln>
              <a:solidFill>
                <a:schemeClr val="accent6"/>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cxnSp>
          <p:nvCxnSpPr>
            <p:cNvPr id="29" name="Straight Arrow Connector 61">
              <a:extLst>
                <a:ext uri="{FF2B5EF4-FFF2-40B4-BE49-F238E27FC236}">
                  <a16:creationId xmlns:a16="http://schemas.microsoft.com/office/drawing/2014/main" id="{2AE2145F-3E0F-8A81-F630-6B2DF2857276}"/>
                </a:ext>
              </a:extLst>
            </p:cNvPr>
            <p:cNvCxnSpPr>
              <a:cxnSpLocks/>
              <a:stCxn id="26" idx="3"/>
            </p:cNvCxnSpPr>
            <p:nvPr/>
          </p:nvCxnSpPr>
          <p:spPr>
            <a:xfrm flipV="1">
              <a:off x="4997242" y="1864600"/>
              <a:ext cx="489996" cy="8256"/>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0" name="Group 96">
            <a:extLst>
              <a:ext uri="{FF2B5EF4-FFF2-40B4-BE49-F238E27FC236}">
                <a16:creationId xmlns:a16="http://schemas.microsoft.com/office/drawing/2014/main" id="{F3036AEF-8A56-D411-F62F-DFF15FBB757A}"/>
              </a:ext>
            </a:extLst>
          </p:cNvPr>
          <p:cNvGrpSpPr/>
          <p:nvPr/>
        </p:nvGrpSpPr>
        <p:grpSpPr>
          <a:xfrm>
            <a:off x="6454389" y="1550791"/>
            <a:ext cx="1262757" cy="422743"/>
            <a:chOff x="6454389" y="1550791"/>
            <a:chExt cx="1262757" cy="422743"/>
          </a:xfrm>
        </p:grpSpPr>
        <p:pic>
          <p:nvPicPr>
            <p:cNvPr id="31" name="Imagen1">
              <a:extLst>
                <a:ext uri="{FF2B5EF4-FFF2-40B4-BE49-F238E27FC236}">
                  <a16:creationId xmlns:a16="http://schemas.microsoft.com/office/drawing/2014/main" id="{5B74CF17-2CCA-1AD3-ADAE-712602239444}"/>
                </a:ext>
              </a:extLst>
            </p:cNvPr>
            <p:cNvPicPr>
              <a:picLocks noChangeAspect="1"/>
              <a:extLst>
                <a:ext uri="smNativeData">
                  <pr:smNativeData xmlns:pr="smNativeData" xmlns:p14="http://schemas.microsoft.com/office/powerpoint/2010/main" xmlns="" val="SMDATA_15_tOjwXhMAAAAlAAAAEQAAAC8BAAAAkAAAAEgAAACQAAAASAAAAAAAAAAAAAAAAAAAAAEAAABQAAAAAAAAAAAA4D8AAAAAAADgPwAAAAAAAOA/AAAAAAAA4D8AAAAAAADgPwAAAAAAAOA/AAAAAAAA4D8AAAAAAADgPwAAAAAAAOA/AAAAAAAA4D8CAAAAjAAAAAAAAAAAAAAA9YpTDP///wgAAAAAAAAAAAAAAAAAAAAAAAAAAAAAAAAAAAAAZAAAAAEAAABAAAAAAAAAAAAAAAAAAAAAAAAAAAAAAAAAAAAAAAAAAAAAAAAAAAAAAAAAAAAAAAAAAAAAAAAAAAAAAAAAAAAAAAAAAAAAAAAAAAAAAAAAAAAAAAAAAAAAFAAAADwAAAAA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AcAAAA4AAAAAAAAAAAAAAAAAAAA////AAAAAAAAAAAAAAAAAAAAAAAAAAAAAAAAAAAAAABkAAAAZAAAAAAAAAAjAAAABAAAAGQAAAAXAAAAFAAAAAAAAAAAAAAA/38AAP9/AAAAAAAACQAAAAQAAAAAAAAADAAAABAAAAAAAAAAAAAAAAAAAAAAAAAAHgAAAGgAAAAAAAAAAAAAAAAAAAAAAAAAAAAAABAnAAAQJwAAAAAAAAAAAAAAAAAAAAAAAAAAAAAAAAAAAAAAAAAAAAAUAAAAAAAAAMDA/wAAAAAAZAAAADIAAAAAAAAAZAAAAAAAAAB/f38ACgAAAB8AAABUAAAA9YpTBf///wEAAAAAAAAAAAAAAAAAAAAAAAAAAAAAAAAAAAAAAAAAAH9/fwJ/f38A////A8zMzADAwP8Af39/AAAAAAAAAAAAAAAAAP///wAAAAAAIQAAABgAAAAUAAAAegQAAIIJAABBCgAApgsAABAAAAAmAAAACAAAAP//////////"/>
                </a:ext>
              </a:extLst>
            </p:cNvPicPr>
            <p:nvPr/>
          </p:nvPicPr>
          <p:blipFill>
            <a:blip r:embed="rId2"/>
            <a:stretch>
              <a:fillRect/>
            </a:stretch>
          </p:blipFill>
          <p:spPr>
            <a:xfrm>
              <a:off x="6531676" y="1550791"/>
              <a:ext cx="1140944" cy="422743"/>
            </a:xfrm>
            <a:prstGeom prst="rect">
              <a:avLst/>
            </a:prstGeom>
            <a:noFill/>
            <a:ln>
              <a:noFill/>
            </a:ln>
            <a:effectLst/>
          </p:spPr>
        </p:pic>
        <p:cxnSp>
          <p:nvCxnSpPr>
            <p:cNvPr id="32" name="Straight Arrow Connector 62">
              <a:extLst>
                <a:ext uri="{FF2B5EF4-FFF2-40B4-BE49-F238E27FC236}">
                  <a16:creationId xmlns:a16="http://schemas.microsoft.com/office/drawing/2014/main" id="{41086A04-E962-A0F0-4ADE-EED46A195B14}"/>
                </a:ext>
              </a:extLst>
            </p:cNvPr>
            <p:cNvCxnSpPr>
              <a:cxnSpLocks/>
            </p:cNvCxnSpPr>
            <p:nvPr/>
          </p:nvCxnSpPr>
          <p:spPr>
            <a:xfrm>
              <a:off x="6454389" y="1950782"/>
              <a:ext cx="1262757"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3" name="Group 87">
            <a:extLst>
              <a:ext uri="{FF2B5EF4-FFF2-40B4-BE49-F238E27FC236}">
                <a16:creationId xmlns:a16="http://schemas.microsoft.com/office/drawing/2014/main" id="{91B8D590-EEDB-B3B2-20EB-7F5866B03657}"/>
              </a:ext>
            </a:extLst>
          </p:cNvPr>
          <p:cNvGrpSpPr/>
          <p:nvPr/>
        </p:nvGrpSpPr>
        <p:grpSpPr>
          <a:xfrm>
            <a:off x="590965" y="794483"/>
            <a:ext cx="749300" cy="1659643"/>
            <a:chOff x="590965" y="794483"/>
            <a:chExt cx="749300" cy="1659643"/>
          </a:xfrm>
        </p:grpSpPr>
        <p:sp>
          <p:nvSpPr>
            <p:cNvPr id="34" name="Freeform 11">
              <a:extLst>
                <a:ext uri="{FF2B5EF4-FFF2-40B4-BE49-F238E27FC236}">
                  <a16:creationId xmlns:a16="http://schemas.microsoft.com/office/drawing/2014/main" id="{CA0459A4-662D-4A1F-61C7-6E04B4829D43}"/>
                </a:ext>
              </a:extLst>
            </p:cNvPr>
            <p:cNvSpPr/>
            <p:nvPr/>
          </p:nvSpPr>
          <p:spPr>
            <a:xfrm>
              <a:off x="590965" y="1276038"/>
              <a:ext cx="685800" cy="203277"/>
            </a:xfrm>
            <a:custGeom>
              <a:avLst/>
              <a:gdLst>
                <a:gd name="connsiteX0" fmla="*/ 0 w 685800"/>
                <a:gd name="connsiteY0" fmla="*/ 203277 h 203277"/>
                <a:gd name="connsiteX1" fmla="*/ 203200 w 685800"/>
                <a:gd name="connsiteY1" fmla="*/ 77 h 203277"/>
                <a:gd name="connsiteX2" fmla="*/ 444500 w 685800"/>
                <a:gd name="connsiteY2" fmla="*/ 177877 h 203277"/>
                <a:gd name="connsiteX3" fmla="*/ 685800 w 685800"/>
                <a:gd name="connsiteY3" fmla="*/ 63577 h 203277"/>
                <a:gd name="connsiteX4" fmla="*/ 685800 w 685800"/>
                <a:gd name="connsiteY4" fmla="*/ 63577 h 20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203277">
                  <a:moveTo>
                    <a:pt x="0" y="203277"/>
                  </a:moveTo>
                  <a:cubicBezTo>
                    <a:pt x="64558" y="103793"/>
                    <a:pt x="129117" y="4310"/>
                    <a:pt x="203200" y="77"/>
                  </a:cubicBezTo>
                  <a:cubicBezTo>
                    <a:pt x="277283" y="-4156"/>
                    <a:pt x="364067" y="167294"/>
                    <a:pt x="444500" y="177877"/>
                  </a:cubicBezTo>
                  <a:cubicBezTo>
                    <a:pt x="524933" y="188460"/>
                    <a:pt x="685800" y="63577"/>
                    <a:pt x="685800" y="63577"/>
                  </a:cubicBezTo>
                  <a:lnTo>
                    <a:pt x="685800" y="63577"/>
                  </a:lnTo>
                </a:path>
              </a:pathLst>
            </a:custGeom>
            <a:ln w="2540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35" name="Freeform 13">
              <a:extLst>
                <a:ext uri="{FF2B5EF4-FFF2-40B4-BE49-F238E27FC236}">
                  <a16:creationId xmlns:a16="http://schemas.microsoft.com/office/drawing/2014/main" id="{439CFAF2-3A4E-8ED0-92F6-67F78A44CEDB}"/>
                </a:ext>
              </a:extLst>
            </p:cNvPr>
            <p:cNvSpPr/>
            <p:nvPr/>
          </p:nvSpPr>
          <p:spPr>
            <a:xfrm>
              <a:off x="590965" y="1775738"/>
              <a:ext cx="685800" cy="203277"/>
            </a:xfrm>
            <a:custGeom>
              <a:avLst/>
              <a:gdLst>
                <a:gd name="connsiteX0" fmla="*/ 0 w 685800"/>
                <a:gd name="connsiteY0" fmla="*/ 203277 h 203277"/>
                <a:gd name="connsiteX1" fmla="*/ 203200 w 685800"/>
                <a:gd name="connsiteY1" fmla="*/ 77 h 203277"/>
                <a:gd name="connsiteX2" fmla="*/ 444500 w 685800"/>
                <a:gd name="connsiteY2" fmla="*/ 177877 h 203277"/>
                <a:gd name="connsiteX3" fmla="*/ 685800 w 685800"/>
                <a:gd name="connsiteY3" fmla="*/ 63577 h 203277"/>
                <a:gd name="connsiteX4" fmla="*/ 685800 w 685800"/>
                <a:gd name="connsiteY4" fmla="*/ 63577 h 20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203277">
                  <a:moveTo>
                    <a:pt x="0" y="203277"/>
                  </a:moveTo>
                  <a:cubicBezTo>
                    <a:pt x="64558" y="103793"/>
                    <a:pt x="129117" y="4310"/>
                    <a:pt x="203200" y="77"/>
                  </a:cubicBezTo>
                  <a:cubicBezTo>
                    <a:pt x="277283" y="-4156"/>
                    <a:pt x="364067" y="167294"/>
                    <a:pt x="444500" y="177877"/>
                  </a:cubicBezTo>
                  <a:cubicBezTo>
                    <a:pt x="524933" y="188460"/>
                    <a:pt x="685800" y="63577"/>
                    <a:pt x="685800" y="63577"/>
                  </a:cubicBezTo>
                  <a:lnTo>
                    <a:pt x="685800" y="63577"/>
                  </a:lnTo>
                </a:path>
              </a:pathLst>
            </a:custGeom>
            <a:ln w="25400">
              <a:solidFill>
                <a:schemeClr val="accent1"/>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36" name="Freeform 14">
              <a:extLst>
                <a:ext uri="{FF2B5EF4-FFF2-40B4-BE49-F238E27FC236}">
                  <a16:creationId xmlns:a16="http://schemas.microsoft.com/office/drawing/2014/main" id="{6FA28E03-2F6F-AE3C-64D9-28EBB59CBD94}"/>
                </a:ext>
              </a:extLst>
            </p:cNvPr>
            <p:cNvSpPr/>
            <p:nvPr/>
          </p:nvSpPr>
          <p:spPr>
            <a:xfrm>
              <a:off x="654465" y="2250849"/>
              <a:ext cx="685800" cy="203277"/>
            </a:xfrm>
            <a:custGeom>
              <a:avLst/>
              <a:gdLst>
                <a:gd name="connsiteX0" fmla="*/ 0 w 685800"/>
                <a:gd name="connsiteY0" fmla="*/ 203277 h 203277"/>
                <a:gd name="connsiteX1" fmla="*/ 203200 w 685800"/>
                <a:gd name="connsiteY1" fmla="*/ 77 h 203277"/>
                <a:gd name="connsiteX2" fmla="*/ 444500 w 685800"/>
                <a:gd name="connsiteY2" fmla="*/ 177877 h 203277"/>
                <a:gd name="connsiteX3" fmla="*/ 685800 w 685800"/>
                <a:gd name="connsiteY3" fmla="*/ 63577 h 203277"/>
                <a:gd name="connsiteX4" fmla="*/ 685800 w 685800"/>
                <a:gd name="connsiteY4" fmla="*/ 63577 h 20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203277">
                  <a:moveTo>
                    <a:pt x="0" y="203277"/>
                  </a:moveTo>
                  <a:cubicBezTo>
                    <a:pt x="64558" y="103793"/>
                    <a:pt x="129117" y="4310"/>
                    <a:pt x="203200" y="77"/>
                  </a:cubicBezTo>
                  <a:cubicBezTo>
                    <a:pt x="277283" y="-4156"/>
                    <a:pt x="364067" y="167294"/>
                    <a:pt x="444500" y="177877"/>
                  </a:cubicBezTo>
                  <a:cubicBezTo>
                    <a:pt x="524933" y="188460"/>
                    <a:pt x="685800" y="63577"/>
                    <a:pt x="685800" y="63577"/>
                  </a:cubicBezTo>
                  <a:lnTo>
                    <a:pt x="685800" y="63577"/>
                  </a:lnTo>
                </a:path>
              </a:pathLst>
            </a:custGeom>
            <a:ln w="25400">
              <a:solidFill>
                <a:schemeClr val="accent3"/>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37" name="TextBox 91">
              <a:extLst>
                <a:ext uri="{FF2B5EF4-FFF2-40B4-BE49-F238E27FC236}">
                  <a16:creationId xmlns:a16="http://schemas.microsoft.com/office/drawing/2014/main" id="{63C8B0A6-41B7-4F24-ED55-D37203141F78}"/>
                </a:ext>
              </a:extLst>
            </p:cNvPr>
            <p:cNvSpPr txBox="1"/>
            <p:nvPr/>
          </p:nvSpPr>
          <p:spPr>
            <a:xfrm>
              <a:off x="732509" y="794483"/>
              <a:ext cx="508474" cy="276999"/>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RNA</a:t>
              </a:r>
            </a:p>
          </p:txBody>
        </p:sp>
      </p:grpSp>
      <p:grpSp>
        <p:nvGrpSpPr>
          <p:cNvPr id="38" name="Group 89">
            <a:extLst>
              <a:ext uri="{FF2B5EF4-FFF2-40B4-BE49-F238E27FC236}">
                <a16:creationId xmlns:a16="http://schemas.microsoft.com/office/drawing/2014/main" id="{5003DBB7-0B26-4334-84ED-0D52BDA646DF}"/>
              </a:ext>
            </a:extLst>
          </p:cNvPr>
          <p:cNvGrpSpPr/>
          <p:nvPr/>
        </p:nvGrpSpPr>
        <p:grpSpPr>
          <a:xfrm>
            <a:off x="1121635" y="794483"/>
            <a:ext cx="1231427" cy="1840482"/>
            <a:chOff x="1121635" y="794483"/>
            <a:chExt cx="1231427" cy="1840482"/>
          </a:xfrm>
        </p:grpSpPr>
        <p:pic>
          <p:nvPicPr>
            <p:cNvPr id="48" name="Picture 4" descr="PacBio Sequencing | Genome Sequencing Service Center | Stanford Medicine">
              <a:extLst>
                <a:ext uri="{FF2B5EF4-FFF2-40B4-BE49-F238E27FC236}">
                  <a16:creationId xmlns:a16="http://schemas.microsoft.com/office/drawing/2014/main" id="{F0378368-775A-2D05-1EF1-81CBB3A6428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120" t="18192" r="16832" b="8054"/>
            <a:stretch/>
          </p:blipFill>
          <p:spPr bwMode="auto">
            <a:xfrm>
              <a:off x="1335928" y="1040813"/>
              <a:ext cx="308519" cy="509978"/>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6" descr="Buy a MiniON starter pack">
              <a:extLst>
                <a:ext uri="{FF2B5EF4-FFF2-40B4-BE49-F238E27FC236}">
                  <a16:creationId xmlns:a16="http://schemas.microsoft.com/office/drawing/2014/main" id="{2A69CAF1-8269-D0DD-EADC-CC16041CCF6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76991" y="1111049"/>
              <a:ext cx="540375" cy="398062"/>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4" descr="PacBio Sequencing | Genome Sequencing Service Center | Stanford Medicine">
              <a:extLst>
                <a:ext uri="{FF2B5EF4-FFF2-40B4-BE49-F238E27FC236}">
                  <a16:creationId xmlns:a16="http://schemas.microsoft.com/office/drawing/2014/main" id="{FBABFD86-C45D-7F4F-01B8-AA394A62308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120" t="18192" r="16832" b="8054"/>
            <a:stretch/>
          </p:blipFill>
          <p:spPr bwMode="auto">
            <a:xfrm>
              <a:off x="1335928" y="1587243"/>
              <a:ext cx="308519" cy="509978"/>
            </a:xfrm>
            <a:prstGeom prst="rect">
              <a:avLst/>
            </a:prstGeom>
            <a:noFill/>
            <a:extLst>
              <a:ext uri="{909E8E84-426E-40DD-AFC4-6F175D3DCCD1}">
                <a14:hiddenFill xmlns:a14="http://schemas.microsoft.com/office/drawing/2010/main">
                  <a:solidFill>
                    <a:srgbClr val="FFFFFF"/>
                  </a:solidFill>
                </a14:hiddenFill>
              </a:ext>
            </a:extLst>
          </p:spPr>
        </p:pic>
        <p:pic>
          <p:nvPicPr>
            <p:cNvPr id="69" name="Picture 6" descr="Buy a MiniON starter pack">
              <a:extLst>
                <a:ext uri="{FF2B5EF4-FFF2-40B4-BE49-F238E27FC236}">
                  <a16:creationId xmlns:a16="http://schemas.microsoft.com/office/drawing/2014/main" id="{2CFA0652-7FA8-8322-1593-8D06FA02CD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76991" y="1657479"/>
              <a:ext cx="540375" cy="398062"/>
            </a:xfrm>
            <a:prstGeom prst="rect">
              <a:avLst/>
            </a:prstGeom>
            <a:noFill/>
            <a:extLst>
              <a:ext uri="{909E8E84-426E-40DD-AFC4-6F175D3DCCD1}">
                <a14:hiddenFill xmlns:a14="http://schemas.microsoft.com/office/drawing/2010/main">
                  <a:solidFill>
                    <a:srgbClr val="FFFFFF"/>
                  </a:solidFill>
                </a14:hiddenFill>
              </a:ext>
            </a:extLst>
          </p:spPr>
        </p:pic>
        <p:pic>
          <p:nvPicPr>
            <p:cNvPr id="70" name="Picture 4" descr="PacBio Sequencing | Genome Sequencing Service Center | Stanford Medicine">
              <a:extLst>
                <a:ext uri="{FF2B5EF4-FFF2-40B4-BE49-F238E27FC236}">
                  <a16:creationId xmlns:a16="http://schemas.microsoft.com/office/drawing/2014/main" id="{0B3BA59A-85CD-B441-C837-69FDB21E771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120" t="18192" r="16832" b="8054"/>
            <a:stretch/>
          </p:blipFill>
          <p:spPr bwMode="auto">
            <a:xfrm>
              <a:off x="1352200" y="2124987"/>
              <a:ext cx="308519" cy="509978"/>
            </a:xfrm>
            <a:prstGeom prst="rect">
              <a:avLst/>
            </a:prstGeom>
            <a:noFill/>
            <a:extLst>
              <a:ext uri="{909E8E84-426E-40DD-AFC4-6F175D3DCCD1}">
                <a14:hiddenFill xmlns:a14="http://schemas.microsoft.com/office/drawing/2010/main">
                  <a:solidFill>
                    <a:srgbClr val="FFFFFF"/>
                  </a:solidFill>
                </a14:hiddenFill>
              </a:ext>
            </a:extLst>
          </p:spPr>
        </p:pic>
        <p:pic>
          <p:nvPicPr>
            <p:cNvPr id="71" name="Picture 6" descr="Buy a MiniON starter pack">
              <a:extLst>
                <a:ext uri="{FF2B5EF4-FFF2-40B4-BE49-F238E27FC236}">
                  <a16:creationId xmlns:a16="http://schemas.microsoft.com/office/drawing/2014/main" id="{5E98D666-55C6-582F-B95E-F136982885C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93263" y="2195223"/>
              <a:ext cx="540375" cy="398062"/>
            </a:xfrm>
            <a:prstGeom prst="rect">
              <a:avLst/>
            </a:prstGeom>
            <a:noFill/>
            <a:extLst>
              <a:ext uri="{909E8E84-426E-40DD-AFC4-6F175D3DCCD1}">
                <a14:hiddenFill xmlns:a14="http://schemas.microsoft.com/office/drawing/2010/main">
                  <a:solidFill>
                    <a:srgbClr val="FFFFFF"/>
                  </a:solidFill>
                </a14:hiddenFill>
              </a:ext>
            </a:extLst>
          </p:spPr>
        </p:pic>
        <p:sp>
          <p:nvSpPr>
            <p:cNvPr id="72" name="TextBox 92">
              <a:extLst>
                <a:ext uri="{FF2B5EF4-FFF2-40B4-BE49-F238E27FC236}">
                  <a16:creationId xmlns:a16="http://schemas.microsoft.com/office/drawing/2014/main" id="{1AE29A66-E597-C0D9-F049-39262499759E}"/>
                </a:ext>
              </a:extLst>
            </p:cNvPr>
            <p:cNvSpPr txBox="1"/>
            <p:nvPr/>
          </p:nvSpPr>
          <p:spPr>
            <a:xfrm>
              <a:off x="1121635" y="794483"/>
              <a:ext cx="1231427" cy="276999"/>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LR Sequencing</a:t>
              </a:r>
            </a:p>
          </p:txBody>
        </p:sp>
      </p:grpSp>
      <p:grpSp>
        <p:nvGrpSpPr>
          <p:cNvPr id="73" name="Group 85">
            <a:extLst>
              <a:ext uri="{FF2B5EF4-FFF2-40B4-BE49-F238E27FC236}">
                <a16:creationId xmlns:a16="http://schemas.microsoft.com/office/drawing/2014/main" id="{795B7983-76D8-F8AE-7A8E-126BB13040DA}"/>
              </a:ext>
            </a:extLst>
          </p:cNvPr>
          <p:cNvGrpSpPr/>
          <p:nvPr/>
        </p:nvGrpSpPr>
        <p:grpSpPr>
          <a:xfrm>
            <a:off x="-37884" y="794483"/>
            <a:ext cx="780983" cy="1846087"/>
            <a:chOff x="-37884" y="794483"/>
            <a:chExt cx="780983" cy="1846087"/>
          </a:xfrm>
        </p:grpSpPr>
        <p:pic>
          <p:nvPicPr>
            <p:cNvPr id="74" name="Picture 2" descr="Free Cartoon Mouse Cliparts, Download Free Cartoon Mouse Cliparts png  images, Free ClipArts on Clipart Library">
              <a:extLst>
                <a:ext uri="{FF2B5EF4-FFF2-40B4-BE49-F238E27FC236}">
                  <a16:creationId xmlns:a16="http://schemas.microsoft.com/office/drawing/2014/main" id="{6734892A-F5CA-3DB5-9F23-19754A6E1DD1}"/>
                </a:ext>
              </a:extLst>
            </p:cNvPr>
            <p:cNvPicPr>
              <a:picLocks noChangeAspect="1" noChangeArrowheads="1"/>
            </p:cNvPicPr>
            <p:nvPr/>
          </p:nvPicPr>
          <p:blipFill>
            <a:blip r:embed="rId5">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166" y="1168112"/>
              <a:ext cx="424770" cy="419131"/>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2" descr="Free Cartoon Mouse Cliparts, Download Free Cartoon Mouse Cliparts png  images, Free ClipArts on Clipart Library">
              <a:extLst>
                <a:ext uri="{FF2B5EF4-FFF2-40B4-BE49-F238E27FC236}">
                  <a16:creationId xmlns:a16="http://schemas.microsoft.com/office/drawing/2014/main" id="{BFB913D1-A762-2B0E-8D43-B5FEBDB2055B}"/>
                </a:ext>
              </a:extLst>
            </p:cNvPr>
            <p:cNvPicPr>
              <a:picLocks noChangeAspect="1" noChangeArrowheads="1"/>
            </p:cNvPicPr>
            <p:nvPr/>
          </p:nvPicPr>
          <p:blipFill>
            <a:blip r:embed="rId5">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166" y="1694775"/>
              <a:ext cx="424770" cy="419131"/>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2" descr="Free Cartoon Mouse Cliparts, Download Free Cartoon Mouse Cliparts png  images, Free ClipArts on Clipart Library">
              <a:extLst>
                <a:ext uri="{FF2B5EF4-FFF2-40B4-BE49-F238E27FC236}">
                  <a16:creationId xmlns:a16="http://schemas.microsoft.com/office/drawing/2014/main" id="{5B756E87-D059-5F00-7D3E-E4E20A0886CD}"/>
                </a:ext>
              </a:extLst>
            </p:cNvPr>
            <p:cNvPicPr>
              <a:picLocks noChangeAspect="1" noChangeArrowheads="1"/>
            </p:cNvPicPr>
            <p:nvPr/>
          </p:nvPicPr>
          <p:blipFill>
            <a:blip r:embed="rId5">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166" y="2221439"/>
              <a:ext cx="424770" cy="419131"/>
            </a:xfrm>
            <a:prstGeom prst="rect">
              <a:avLst/>
            </a:prstGeom>
            <a:noFill/>
            <a:extLst>
              <a:ext uri="{909E8E84-426E-40DD-AFC4-6F175D3DCCD1}">
                <a14:hiddenFill xmlns:a14="http://schemas.microsoft.com/office/drawing/2010/main">
                  <a:solidFill>
                    <a:srgbClr val="FFFFFF"/>
                  </a:solidFill>
                </a14:hiddenFill>
              </a:ext>
            </a:extLst>
          </p:spPr>
        </p:pic>
        <p:sp>
          <p:nvSpPr>
            <p:cNvPr id="77" name="TextBox 93">
              <a:extLst>
                <a:ext uri="{FF2B5EF4-FFF2-40B4-BE49-F238E27FC236}">
                  <a16:creationId xmlns:a16="http://schemas.microsoft.com/office/drawing/2014/main" id="{77050C9D-B5A4-8535-EB0D-B0B99F8AAE77}"/>
                </a:ext>
              </a:extLst>
            </p:cNvPr>
            <p:cNvSpPr txBox="1"/>
            <p:nvPr/>
          </p:nvSpPr>
          <p:spPr>
            <a:xfrm>
              <a:off x="-37884" y="794483"/>
              <a:ext cx="780983" cy="276999"/>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Samples</a:t>
              </a:r>
            </a:p>
          </p:txBody>
        </p:sp>
      </p:grpSp>
    </p:spTree>
    <p:extLst>
      <p:ext uri="{BB962C8B-B14F-4D97-AF65-F5344CB8AC3E}">
        <p14:creationId xmlns:p14="http://schemas.microsoft.com/office/powerpoint/2010/main" val="4791226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618E15-E677-294D-9EB7-45EF5CEECBC1}"/>
            </a:ext>
          </a:extLst>
        </p:cNvPr>
        <p:cNvGrpSpPr/>
        <p:nvPr/>
      </p:nvGrpSpPr>
      <p:grpSpPr>
        <a:xfrm>
          <a:off x="0" y="0"/>
          <a:ext cx="0" cy="0"/>
          <a:chOff x="0" y="0"/>
          <a:chExt cx="0" cy="0"/>
        </a:xfrm>
      </p:grpSpPr>
      <p:sp>
        <p:nvSpPr>
          <p:cNvPr id="6" name="Text 1">
            <a:extLst>
              <a:ext uri="{FF2B5EF4-FFF2-40B4-BE49-F238E27FC236}">
                <a16:creationId xmlns:a16="http://schemas.microsoft.com/office/drawing/2014/main" id="{88F71675-CE9B-53B5-8555-5200F14075AC}"/>
              </a:ext>
            </a:extLst>
          </p:cNvPr>
          <p:cNvSpPr/>
          <p:nvPr/>
        </p:nvSpPr>
        <p:spPr>
          <a:xfrm>
            <a:off x="285749" y="135988"/>
            <a:ext cx="3331029" cy="242374"/>
          </a:xfrm>
          <a:prstGeom prst="rect">
            <a:avLst/>
          </a:prstGeom>
          <a:noFill/>
          <a:ln/>
        </p:spPr>
        <p:txBody>
          <a:bodyPr wrap="square" lIns="0" tIns="0" rIns="0" bIns="0" rtlCol="0" anchor="ctr">
            <a:spAutoFit/>
          </a:bodyPr>
          <a:lstStyle/>
          <a:p>
            <a:pPr marL="0" indent="0">
              <a:buNone/>
            </a:pPr>
            <a:r>
              <a:rPr lang="en-US" sz="1575" b="1" dirty="0">
                <a:solidFill>
                  <a:srgbClr val="FFFFFF"/>
                </a:solidFill>
                <a:latin typeface="Arial" pitchFamily="34" charset="0"/>
                <a:cs typeface="Arial" pitchFamily="34" charset="-120"/>
              </a:rPr>
              <a:t>The Join and Call Approach</a:t>
            </a:r>
            <a:endParaRPr lang="en-US" sz="1575" dirty="0"/>
          </a:p>
        </p:txBody>
      </p:sp>
      <p:sp>
        <p:nvSpPr>
          <p:cNvPr id="23" name="Slide Number Placeholder 1">
            <a:extLst>
              <a:ext uri="{FF2B5EF4-FFF2-40B4-BE49-F238E27FC236}">
                <a16:creationId xmlns:a16="http://schemas.microsoft.com/office/drawing/2014/main" id="{2FECE820-2232-F024-1BFF-E9B57BAACACF}"/>
              </a:ext>
            </a:extLst>
          </p:cNvPr>
          <p:cNvSpPr>
            <a:spLocks noGrp="1"/>
          </p:cNvSpPr>
          <p:nvPr>
            <p:ph type="sldNum" sz="quarter" idx="4"/>
          </p:nvPr>
        </p:nvSpPr>
        <p:spPr>
          <a:xfrm>
            <a:off x="6807623" y="4890857"/>
            <a:ext cx="2057400" cy="274637"/>
          </a:xfrm>
        </p:spPr>
        <p:txBody>
          <a:bodyPr/>
          <a:lstStyle/>
          <a:p>
            <a:fld id="{38FB3DE5-0BF2-9949-8E8E-62041A1EAFCC}" type="slidenum">
              <a:rPr lang="en-US" smtClean="0"/>
              <a:pPr/>
              <a:t>7</a:t>
            </a:fld>
            <a:endParaRPr lang="en-US" dirty="0"/>
          </a:p>
        </p:txBody>
      </p:sp>
      <p:grpSp>
        <p:nvGrpSpPr>
          <p:cNvPr id="2" name="Group 97">
            <a:extLst>
              <a:ext uri="{FF2B5EF4-FFF2-40B4-BE49-F238E27FC236}">
                <a16:creationId xmlns:a16="http://schemas.microsoft.com/office/drawing/2014/main" id="{484D66BE-208A-ABBB-8199-F2370BC2555B}"/>
              </a:ext>
            </a:extLst>
          </p:cNvPr>
          <p:cNvGrpSpPr/>
          <p:nvPr/>
        </p:nvGrpSpPr>
        <p:grpSpPr>
          <a:xfrm>
            <a:off x="7608477" y="1255465"/>
            <a:ext cx="1394687" cy="1339163"/>
            <a:chOff x="7608477" y="1255465"/>
            <a:chExt cx="1394687" cy="1339163"/>
          </a:xfrm>
        </p:grpSpPr>
        <p:sp>
          <p:nvSpPr>
            <p:cNvPr id="3" name="Folded Corner 28">
              <a:extLst>
                <a:ext uri="{FF2B5EF4-FFF2-40B4-BE49-F238E27FC236}">
                  <a16:creationId xmlns:a16="http://schemas.microsoft.com/office/drawing/2014/main" id="{A9579DC9-EEC5-DFC3-FCAD-4620F08C3DA5}"/>
                </a:ext>
              </a:extLst>
            </p:cNvPr>
            <p:cNvSpPr/>
            <p:nvPr/>
          </p:nvSpPr>
          <p:spPr>
            <a:xfrm>
              <a:off x="7717146" y="1255465"/>
              <a:ext cx="1188859" cy="1339163"/>
            </a:xfrm>
            <a:prstGeom prst="foldedCorner">
              <a:avLst/>
            </a:prstGeom>
            <a:noFill/>
            <a:ln>
              <a:solidFill>
                <a:srgbClr val="0070C0"/>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4" name="TextBox 29">
              <a:extLst>
                <a:ext uri="{FF2B5EF4-FFF2-40B4-BE49-F238E27FC236}">
                  <a16:creationId xmlns:a16="http://schemas.microsoft.com/office/drawing/2014/main" id="{49884D92-BEAE-773A-E651-F6A2839C08A4}"/>
                </a:ext>
              </a:extLst>
            </p:cNvPr>
            <p:cNvSpPr txBox="1"/>
            <p:nvPr/>
          </p:nvSpPr>
          <p:spPr>
            <a:xfrm>
              <a:off x="7608477" y="1445283"/>
              <a:ext cx="1394687" cy="954107"/>
            </a:xfrm>
            <a:prstGeom prst="rect">
              <a:avLst/>
            </a:prstGeom>
            <a:noFill/>
          </p:spPr>
          <p:txBody>
            <a:bodyPr wrap="square" rtlCol="0">
              <a:spAutoFit/>
            </a:bodyPr>
            <a:lstStyle/>
            <a:p>
              <a:pPr algn="ctr"/>
              <a:r>
                <a:rPr lang="en-US" sz="1400" dirty="0">
                  <a:solidFill>
                    <a:srgbClr val="0070C0"/>
                  </a:solidFill>
                </a:rPr>
                <a:t>Curated and </a:t>
              </a:r>
            </a:p>
            <a:p>
              <a:pPr algn="ctr"/>
              <a:r>
                <a:rPr lang="en-US" sz="1400" dirty="0">
                  <a:solidFill>
                    <a:srgbClr val="0070C0"/>
                  </a:solidFill>
                </a:rPr>
                <a:t>annotated</a:t>
              </a:r>
            </a:p>
            <a:p>
              <a:pPr algn="ctr"/>
              <a:r>
                <a:rPr lang="en-US" sz="1400" dirty="0">
                  <a:solidFill>
                    <a:srgbClr val="0070C0"/>
                  </a:solidFill>
                </a:rPr>
                <a:t>Transcriptome</a:t>
              </a:r>
            </a:p>
            <a:p>
              <a:pPr algn="ctr"/>
              <a:r>
                <a:rPr lang="en-US" sz="1400" dirty="0" err="1">
                  <a:solidFill>
                    <a:srgbClr val="0070C0"/>
                  </a:solidFill>
                </a:rPr>
                <a:t>gtf</a:t>
              </a:r>
              <a:r>
                <a:rPr lang="en-US" sz="1400" dirty="0">
                  <a:solidFill>
                    <a:srgbClr val="0070C0"/>
                  </a:solidFill>
                </a:rPr>
                <a:t>/</a:t>
              </a:r>
              <a:r>
                <a:rPr lang="en-US" sz="1400" dirty="0" err="1">
                  <a:solidFill>
                    <a:srgbClr val="0070C0"/>
                  </a:solidFill>
                </a:rPr>
                <a:t>gff</a:t>
              </a:r>
              <a:endParaRPr lang="en-US" sz="1400" dirty="0">
                <a:solidFill>
                  <a:srgbClr val="0070C0"/>
                </a:solidFill>
              </a:endParaRPr>
            </a:p>
          </p:txBody>
        </p:sp>
      </p:grpSp>
      <p:sp>
        <p:nvSpPr>
          <p:cNvPr id="8" name="TextBox 41">
            <a:extLst>
              <a:ext uri="{FF2B5EF4-FFF2-40B4-BE49-F238E27FC236}">
                <a16:creationId xmlns:a16="http://schemas.microsoft.com/office/drawing/2014/main" id="{4F437361-1B0F-5112-39B9-E6469BDB0922}"/>
              </a:ext>
            </a:extLst>
          </p:cNvPr>
          <p:cNvSpPr txBox="1"/>
          <p:nvPr/>
        </p:nvSpPr>
        <p:spPr>
          <a:xfrm>
            <a:off x="5549117" y="1597333"/>
            <a:ext cx="834908" cy="461665"/>
          </a:xfrm>
          <a:prstGeom prst="rect">
            <a:avLst/>
          </a:prstGeom>
          <a:noFill/>
        </p:spPr>
        <p:txBody>
          <a:bodyPr wrap="none" rtlCol="0">
            <a:spAutoFit/>
          </a:bodyPr>
          <a:lstStyle/>
          <a:p>
            <a:pPr algn="ctr"/>
            <a:r>
              <a:rPr lang="en-US" sz="1200" dirty="0">
                <a:solidFill>
                  <a:schemeClr val="accent6"/>
                </a:solidFill>
              </a:rPr>
              <a:t>Transcript </a:t>
            </a:r>
          </a:p>
          <a:p>
            <a:pPr algn="ctr"/>
            <a:r>
              <a:rPr lang="en-US" sz="1200" dirty="0">
                <a:solidFill>
                  <a:schemeClr val="accent6"/>
                </a:solidFill>
              </a:rPr>
              <a:t>models</a:t>
            </a:r>
          </a:p>
        </p:txBody>
      </p:sp>
      <p:grpSp>
        <p:nvGrpSpPr>
          <p:cNvPr id="9" name="Group 90">
            <a:extLst>
              <a:ext uri="{FF2B5EF4-FFF2-40B4-BE49-F238E27FC236}">
                <a16:creationId xmlns:a16="http://schemas.microsoft.com/office/drawing/2014/main" id="{D5CB6679-225C-16BD-DB4D-A2BF6B83810F}"/>
              </a:ext>
            </a:extLst>
          </p:cNvPr>
          <p:cNvGrpSpPr/>
          <p:nvPr/>
        </p:nvGrpSpPr>
        <p:grpSpPr>
          <a:xfrm>
            <a:off x="2236885" y="1139293"/>
            <a:ext cx="1243238" cy="1440345"/>
            <a:chOff x="2236885" y="1139293"/>
            <a:chExt cx="1243238" cy="1440345"/>
          </a:xfrm>
        </p:grpSpPr>
        <p:cxnSp>
          <p:nvCxnSpPr>
            <p:cNvPr id="10" name="Straight Arrow Connector 16">
              <a:extLst>
                <a:ext uri="{FF2B5EF4-FFF2-40B4-BE49-F238E27FC236}">
                  <a16:creationId xmlns:a16="http://schemas.microsoft.com/office/drawing/2014/main" id="{F44A450F-801A-FDF4-6926-15CCB9E903B6}"/>
                </a:ext>
              </a:extLst>
            </p:cNvPr>
            <p:cNvCxnSpPr>
              <a:cxnSpLocks/>
            </p:cNvCxnSpPr>
            <p:nvPr/>
          </p:nvCxnSpPr>
          <p:spPr>
            <a:xfrm>
              <a:off x="2236885" y="1271738"/>
              <a:ext cx="473734"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8">
              <a:extLst>
                <a:ext uri="{FF2B5EF4-FFF2-40B4-BE49-F238E27FC236}">
                  <a16:creationId xmlns:a16="http://schemas.microsoft.com/office/drawing/2014/main" id="{768C9E1C-6692-133B-8EF2-2E8E569072D4}"/>
                </a:ext>
              </a:extLst>
            </p:cNvPr>
            <p:cNvCxnSpPr>
              <a:cxnSpLocks/>
            </p:cNvCxnSpPr>
            <p:nvPr/>
          </p:nvCxnSpPr>
          <p:spPr>
            <a:xfrm>
              <a:off x="2236885" y="1798088"/>
              <a:ext cx="473734"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20">
              <a:extLst>
                <a:ext uri="{FF2B5EF4-FFF2-40B4-BE49-F238E27FC236}">
                  <a16:creationId xmlns:a16="http://schemas.microsoft.com/office/drawing/2014/main" id="{A46FA831-723F-A462-6BDE-30885183F45D}"/>
                </a:ext>
              </a:extLst>
            </p:cNvPr>
            <p:cNvCxnSpPr>
              <a:cxnSpLocks/>
            </p:cNvCxnSpPr>
            <p:nvPr/>
          </p:nvCxnSpPr>
          <p:spPr>
            <a:xfrm flipV="1">
              <a:off x="2317404" y="2401215"/>
              <a:ext cx="370848" cy="391"/>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3" name="Folded Corner 49">
              <a:extLst>
                <a:ext uri="{FF2B5EF4-FFF2-40B4-BE49-F238E27FC236}">
                  <a16:creationId xmlns:a16="http://schemas.microsoft.com/office/drawing/2014/main" id="{E21D999B-7F10-6B75-CE71-F61CC37E42E9}"/>
                </a:ext>
              </a:extLst>
            </p:cNvPr>
            <p:cNvSpPr/>
            <p:nvPr/>
          </p:nvSpPr>
          <p:spPr>
            <a:xfrm>
              <a:off x="2832385" y="2267584"/>
              <a:ext cx="647738" cy="312054"/>
            </a:xfrm>
            <a:prstGeom prst="foldedCorner">
              <a:avLst/>
            </a:prstGeom>
            <a:ln>
              <a:solidFill>
                <a:srgbClr val="18AAA0"/>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3"/>
                  </a:solidFill>
                </a:rPr>
                <a:t>Reads</a:t>
              </a:r>
            </a:p>
          </p:txBody>
        </p:sp>
        <p:sp>
          <p:nvSpPr>
            <p:cNvPr id="14" name="Folded Corner 50">
              <a:extLst>
                <a:ext uri="{FF2B5EF4-FFF2-40B4-BE49-F238E27FC236}">
                  <a16:creationId xmlns:a16="http://schemas.microsoft.com/office/drawing/2014/main" id="{4E6471CE-D640-FA60-6B77-6A393F44779F}"/>
                </a:ext>
              </a:extLst>
            </p:cNvPr>
            <p:cNvSpPr/>
            <p:nvPr/>
          </p:nvSpPr>
          <p:spPr>
            <a:xfrm>
              <a:off x="2832385" y="1681884"/>
              <a:ext cx="647738" cy="312054"/>
            </a:xfrm>
            <a:prstGeom prst="foldedCorner">
              <a:avLst/>
            </a:prstGeom>
            <a:ln>
              <a:solidFill>
                <a:schemeClr val="accent1"/>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1"/>
                  </a:solidFill>
                </a:rPr>
                <a:t>Reads</a:t>
              </a:r>
            </a:p>
          </p:txBody>
        </p:sp>
        <p:sp>
          <p:nvSpPr>
            <p:cNvPr id="15" name="Folded Corner 51">
              <a:extLst>
                <a:ext uri="{FF2B5EF4-FFF2-40B4-BE49-F238E27FC236}">
                  <a16:creationId xmlns:a16="http://schemas.microsoft.com/office/drawing/2014/main" id="{B9E1E6C6-8CA1-E957-4DB9-28E365CC3453}"/>
                </a:ext>
              </a:extLst>
            </p:cNvPr>
            <p:cNvSpPr/>
            <p:nvPr/>
          </p:nvSpPr>
          <p:spPr>
            <a:xfrm>
              <a:off x="2832385" y="1139293"/>
              <a:ext cx="647738" cy="312054"/>
            </a:xfrm>
            <a:prstGeom prst="foldedCorner">
              <a:avLst/>
            </a:prstGeom>
            <a:ln>
              <a:solidFill>
                <a:schemeClr val="accent6"/>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2"/>
                  </a:solidFill>
                </a:rPr>
                <a:t>Reads</a:t>
              </a:r>
            </a:p>
          </p:txBody>
        </p:sp>
      </p:grpSp>
      <p:grpSp>
        <p:nvGrpSpPr>
          <p:cNvPr id="16" name="Group 94">
            <a:extLst>
              <a:ext uri="{FF2B5EF4-FFF2-40B4-BE49-F238E27FC236}">
                <a16:creationId xmlns:a16="http://schemas.microsoft.com/office/drawing/2014/main" id="{279C56DE-620A-EC48-58D9-1397A1E29EE8}"/>
              </a:ext>
            </a:extLst>
          </p:cNvPr>
          <p:cNvGrpSpPr/>
          <p:nvPr/>
        </p:nvGrpSpPr>
        <p:grpSpPr>
          <a:xfrm>
            <a:off x="3514900" y="1244211"/>
            <a:ext cx="1482342" cy="1257289"/>
            <a:chOff x="3514900" y="1244211"/>
            <a:chExt cx="1482342" cy="1257289"/>
          </a:xfrm>
        </p:grpSpPr>
        <p:cxnSp>
          <p:nvCxnSpPr>
            <p:cNvPr id="17" name="Straight Arrow Connector 45">
              <a:extLst>
                <a:ext uri="{FF2B5EF4-FFF2-40B4-BE49-F238E27FC236}">
                  <a16:creationId xmlns:a16="http://schemas.microsoft.com/office/drawing/2014/main" id="{C7EE5267-BE91-1F71-739A-61CE175DFD02}"/>
                </a:ext>
              </a:extLst>
            </p:cNvPr>
            <p:cNvCxnSpPr/>
            <p:nvPr/>
          </p:nvCxnSpPr>
          <p:spPr>
            <a:xfrm>
              <a:off x="3540986" y="1271738"/>
              <a:ext cx="429765" cy="52635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52">
              <a:extLst>
                <a:ext uri="{FF2B5EF4-FFF2-40B4-BE49-F238E27FC236}">
                  <a16:creationId xmlns:a16="http://schemas.microsoft.com/office/drawing/2014/main" id="{E6E859A9-74CF-E3EB-B007-E7B0FDE4ACF4}"/>
                </a:ext>
              </a:extLst>
            </p:cNvPr>
            <p:cNvCxnSpPr/>
            <p:nvPr/>
          </p:nvCxnSpPr>
          <p:spPr>
            <a:xfrm flipV="1">
              <a:off x="3514900" y="1798088"/>
              <a:ext cx="443392" cy="656038"/>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54">
              <a:extLst>
                <a:ext uri="{FF2B5EF4-FFF2-40B4-BE49-F238E27FC236}">
                  <a16:creationId xmlns:a16="http://schemas.microsoft.com/office/drawing/2014/main" id="{1F1B77BD-F370-C176-D9EB-7DC38D40BD27}"/>
                </a:ext>
              </a:extLst>
            </p:cNvPr>
            <p:cNvCxnSpPr/>
            <p:nvPr/>
          </p:nvCxnSpPr>
          <p:spPr>
            <a:xfrm>
              <a:off x="3514900" y="1798088"/>
              <a:ext cx="443392"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26" name="Rounded Rectangle 55">
              <a:extLst>
                <a:ext uri="{FF2B5EF4-FFF2-40B4-BE49-F238E27FC236}">
                  <a16:creationId xmlns:a16="http://schemas.microsoft.com/office/drawing/2014/main" id="{8EA3A643-8898-B4B5-32D7-B1779989101E}"/>
                </a:ext>
              </a:extLst>
            </p:cNvPr>
            <p:cNvSpPr/>
            <p:nvPr/>
          </p:nvSpPr>
          <p:spPr>
            <a:xfrm>
              <a:off x="4034239" y="1244211"/>
              <a:ext cx="963003" cy="1257289"/>
            </a:xfrm>
            <a:prstGeom prst="round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2"/>
                  </a:solidFill>
                </a:rPr>
                <a:t>Your favorite Transcript reconstruction tool</a:t>
              </a:r>
            </a:p>
          </p:txBody>
        </p:sp>
      </p:grpSp>
      <p:grpSp>
        <p:nvGrpSpPr>
          <p:cNvPr id="27" name="Group 95">
            <a:extLst>
              <a:ext uri="{FF2B5EF4-FFF2-40B4-BE49-F238E27FC236}">
                <a16:creationId xmlns:a16="http://schemas.microsoft.com/office/drawing/2014/main" id="{CA788211-114D-12E4-0D6D-64BCC28B5294}"/>
              </a:ext>
            </a:extLst>
          </p:cNvPr>
          <p:cNvGrpSpPr/>
          <p:nvPr/>
        </p:nvGrpSpPr>
        <p:grpSpPr>
          <a:xfrm>
            <a:off x="4997242" y="1255465"/>
            <a:ext cx="1435323" cy="1218270"/>
            <a:chOff x="4997242" y="1255465"/>
            <a:chExt cx="1435323" cy="1218270"/>
          </a:xfrm>
        </p:grpSpPr>
        <p:sp>
          <p:nvSpPr>
            <p:cNvPr id="28" name="Folded Corner 40">
              <a:extLst>
                <a:ext uri="{FF2B5EF4-FFF2-40B4-BE49-F238E27FC236}">
                  <a16:creationId xmlns:a16="http://schemas.microsoft.com/office/drawing/2014/main" id="{83022B4F-88D5-F8F1-F1B0-7A0F3238C43F}"/>
                </a:ext>
              </a:extLst>
            </p:cNvPr>
            <p:cNvSpPr/>
            <p:nvPr/>
          </p:nvSpPr>
          <p:spPr>
            <a:xfrm>
              <a:off x="5469562" y="1255465"/>
              <a:ext cx="963003" cy="1218270"/>
            </a:xfrm>
            <a:prstGeom prst="foldedCorner">
              <a:avLst/>
            </a:prstGeom>
            <a:noFill/>
            <a:ln>
              <a:solidFill>
                <a:schemeClr val="accent6"/>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cxnSp>
          <p:nvCxnSpPr>
            <p:cNvPr id="29" name="Straight Arrow Connector 61">
              <a:extLst>
                <a:ext uri="{FF2B5EF4-FFF2-40B4-BE49-F238E27FC236}">
                  <a16:creationId xmlns:a16="http://schemas.microsoft.com/office/drawing/2014/main" id="{5182A929-69E3-DA92-A648-252F79CA74CA}"/>
                </a:ext>
              </a:extLst>
            </p:cNvPr>
            <p:cNvCxnSpPr>
              <a:cxnSpLocks/>
              <a:stCxn id="26" idx="3"/>
            </p:cNvCxnSpPr>
            <p:nvPr/>
          </p:nvCxnSpPr>
          <p:spPr>
            <a:xfrm flipV="1">
              <a:off x="4997242" y="1864600"/>
              <a:ext cx="489996" cy="8256"/>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0" name="Group 96">
            <a:extLst>
              <a:ext uri="{FF2B5EF4-FFF2-40B4-BE49-F238E27FC236}">
                <a16:creationId xmlns:a16="http://schemas.microsoft.com/office/drawing/2014/main" id="{DFE93D3A-4D8A-A4AD-DD96-1885E59BD51B}"/>
              </a:ext>
            </a:extLst>
          </p:cNvPr>
          <p:cNvGrpSpPr/>
          <p:nvPr/>
        </p:nvGrpSpPr>
        <p:grpSpPr>
          <a:xfrm>
            <a:off x="6454389" y="1550791"/>
            <a:ext cx="1262757" cy="422743"/>
            <a:chOff x="6454389" y="1550791"/>
            <a:chExt cx="1262757" cy="422743"/>
          </a:xfrm>
        </p:grpSpPr>
        <p:pic>
          <p:nvPicPr>
            <p:cNvPr id="31" name="Imagen1">
              <a:extLst>
                <a:ext uri="{FF2B5EF4-FFF2-40B4-BE49-F238E27FC236}">
                  <a16:creationId xmlns:a16="http://schemas.microsoft.com/office/drawing/2014/main" id="{114961A8-CF63-1B42-0D2C-D48C040586C3}"/>
                </a:ext>
              </a:extLst>
            </p:cNvPr>
            <p:cNvPicPr>
              <a:picLocks noChangeAspect="1"/>
              <a:extLst>
                <a:ext uri="smNativeData">
                  <pr:smNativeData xmlns="" xmlns:p14="http://schemas.microsoft.com/office/powerpoint/2010/main" xmlns:pr="smNativeData" val="SMDATA_15_tOjwXhMAAAAlAAAAEQAAAC8BAAAAkAAAAEgAAACQAAAASAAAAAAAAAAAAAAAAAAAAAEAAABQAAAAAAAAAAAA4D8AAAAAAADgPwAAAAAAAOA/AAAAAAAA4D8AAAAAAADgPwAAAAAAAOA/AAAAAAAA4D8AAAAAAADgPwAAAAAAAOA/AAAAAAAA4D8CAAAAjAAAAAAAAAAAAAAA9YpTDP///wgAAAAAAAAAAAAAAAAAAAAAAAAAAAAAAAAAAAAAZAAAAAEAAABAAAAAAAAAAAAAAAAAAAAAAAAAAAAAAAAAAAAAAAAAAAAAAAAAAAAAAAAAAAAAAAAAAAAAAAAAAAAAAAAAAAAAAAAAAAAAAAAAAAAAAAAAAAAAAAAAAAAAFAAAADwAAAAAAAAAAAAAAH9/fwkUAAAAAQAAABQAAAAUAAAAFAAAAAEAAAAAAAAAZAAAAGQAAAAAAAAAZAAAAGQAAAAVAAAAYAAAAAAAAAAAAAAADwAAACADAAAAAAAAAAAAAAEAAACgMgAAVgcAAKr4//8BAAAAf39/AAEAAABkAAAAAAAAABQAAABAHwAAAAAAACYAAAAAAAAAwOD//wAAAAAmAAAAZAAAABYAAABMAAAAAAAAAAAAAAAEAAAAAAAAAAEAAAD///8KAAAAACgAAAAoAAAAZAAAAGQAAAAAAAAAzMzMAAAAAABQAAAAUAAAAGQAAABkAAAAAAAAAAcAAAA4AAAAAAAAAAAAAAAAAAAA////AAAAAAAAAAAAAAAAAAAAAAAAAAAAAAAAAAAAAABkAAAAZAAAAAAAAAAjAAAABAAAAGQAAAAXAAAAFAAAAAAAAAAAAAAA/38AAP9/AAAAAAAACQAAAAQAAAAAAAAADAAAABAAAAAAAAAAAAAAAAAAAAAAAAAAHgAAAGgAAAAAAAAAAAAAAAAAAAAAAAAAAAAAABAnAAAQJwAAAAAAAAAAAAAAAAAAAAAAAAAAAAAAAAAAAAAAAAAAAAAUAAAAAAAAAMDA/wAAAAAAZAAAADIAAAAAAAAAZAAAAAAAAAB/f38ACgAAAB8AAABUAAAA9YpTBf///wEAAAAAAAAAAAAAAAAAAAAAAAAAAAAAAAAAAAAAAAAAAH9/fwJ/f38A////A8zMzADAwP8Af39/AAAAAAAAAAAAAAAAAP///wAAAAAAIQAAABgAAAAUAAAAegQAAIIJAABBCgAApgsAABAAAAAmAAAACAAAAP//////////"/>
                </a:ext>
              </a:extLst>
            </p:cNvPicPr>
            <p:nvPr/>
          </p:nvPicPr>
          <p:blipFill>
            <a:blip r:embed="rId2"/>
            <a:stretch>
              <a:fillRect/>
            </a:stretch>
          </p:blipFill>
          <p:spPr>
            <a:xfrm>
              <a:off x="6531676" y="1550791"/>
              <a:ext cx="1140944" cy="422743"/>
            </a:xfrm>
            <a:prstGeom prst="rect">
              <a:avLst/>
            </a:prstGeom>
            <a:noFill/>
            <a:ln>
              <a:noFill/>
            </a:ln>
            <a:effectLst/>
          </p:spPr>
        </p:pic>
        <p:cxnSp>
          <p:nvCxnSpPr>
            <p:cNvPr id="32" name="Straight Arrow Connector 62">
              <a:extLst>
                <a:ext uri="{FF2B5EF4-FFF2-40B4-BE49-F238E27FC236}">
                  <a16:creationId xmlns:a16="http://schemas.microsoft.com/office/drawing/2014/main" id="{C5DB4F6D-811D-9D46-B0B5-2C008DA558AA}"/>
                </a:ext>
              </a:extLst>
            </p:cNvPr>
            <p:cNvCxnSpPr>
              <a:cxnSpLocks/>
            </p:cNvCxnSpPr>
            <p:nvPr/>
          </p:nvCxnSpPr>
          <p:spPr>
            <a:xfrm>
              <a:off x="6454389" y="1950782"/>
              <a:ext cx="1262757"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3" name="Group 87">
            <a:extLst>
              <a:ext uri="{FF2B5EF4-FFF2-40B4-BE49-F238E27FC236}">
                <a16:creationId xmlns:a16="http://schemas.microsoft.com/office/drawing/2014/main" id="{E2A8C40A-321C-EBCA-6B3D-421119F320CE}"/>
              </a:ext>
            </a:extLst>
          </p:cNvPr>
          <p:cNvGrpSpPr/>
          <p:nvPr/>
        </p:nvGrpSpPr>
        <p:grpSpPr>
          <a:xfrm>
            <a:off x="590965" y="794483"/>
            <a:ext cx="749300" cy="1659643"/>
            <a:chOff x="590965" y="794483"/>
            <a:chExt cx="749300" cy="1659643"/>
          </a:xfrm>
        </p:grpSpPr>
        <p:sp>
          <p:nvSpPr>
            <p:cNvPr id="34" name="Freeform 11">
              <a:extLst>
                <a:ext uri="{FF2B5EF4-FFF2-40B4-BE49-F238E27FC236}">
                  <a16:creationId xmlns:a16="http://schemas.microsoft.com/office/drawing/2014/main" id="{198550A0-1837-E6DB-C46A-59DFF818D26A}"/>
                </a:ext>
              </a:extLst>
            </p:cNvPr>
            <p:cNvSpPr/>
            <p:nvPr/>
          </p:nvSpPr>
          <p:spPr>
            <a:xfrm>
              <a:off x="590965" y="1276038"/>
              <a:ext cx="685800" cy="203277"/>
            </a:xfrm>
            <a:custGeom>
              <a:avLst/>
              <a:gdLst>
                <a:gd name="connsiteX0" fmla="*/ 0 w 685800"/>
                <a:gd name="connsiteY0" fmla="*/ 203277 h 203277"/>
                <a:gd name="connsiteX1" fmla="*/ 203200 w 685800"/>
                <a:gd name="connsiteY1" fmla="*/ 77 h 203277"/>
                <a:gd name="connsiteX2" fmla="*/ 444500 w 685800"/>
                <a:gd name="connsiteY2" fmla="*/ 177877 h 203277"/>
                <a:gd name="connsiteX3" fmla="*/ 685800 w 685800"/>
                <a:gd name="connsiteY3" fmla="*/ 63577 h 203277"/>
                <a:gd name="connsiteX4" fmla="*/ 685800 w 685800"/>
                <a:gd name="connsiteY4" fmla="*/ 63577 h 20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203277">
                  <a:moveTo>
                    <a:pt x="0" y="203277"/>
                  </a:moveTo>
                  <a:cubicBezTo>
                    <a:pt x="64558" y="103793"/>
                    <a:pt x="129117" y="4310"/>
                    <a:pt x="203200" y="77"/>
                  </a:cubicBezTo>
                  <a:cubicBezTo>
                    <a:pt x="277283" y="-4156"/>
                    <a:pt x="364067" y="167294"/>
                    <a:pt x="444500" y="177877"/>
                  </a:cubicBezTo>
                  <a:cubicBezTo>
                    <a:pt x="524933" y="188460"/>
                    <a:pt x="685800" y="63577"/>
                    <a:pt x="685800" y="63577"/>
                  </a:cubicBezTo>
                  <a:lnTo>
                    <a:pt x="685800" y="63577"/>
                  </a:lnTo>
                </a:path>
              </a:pathLst>
            </a:custGeom>
            <a:ln w="2540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35" name="Freeform 13">
              <a:extLst>
                <a:ext uri="{FF2B5EF4-FFF2-40B4-BE49-F238E27FC236}">
                  <a16:creationId xmlns:a16="http://schemas.microsoft.com/office/drawing/2014/main" id="{30CB816F-FBA5-5340-F452-A157580DD59F}"/>
                </a:ext>
              </a:extLst>
            </p:cNvPr>
            <p:cNvSpPr/>
            <p:nvPr/>
          </p:nvSpPr>
          <p:spPr>
            <a:xfrm>
              <a:off x="590965" y="1775738"/>
              <a:ext cx="685800" cy="203277"/>
            </a:xfrm>
            <a:custGeom>
              <a:avLst/>
              <a:gdLst>
                <a:gd name="connsiteX0" fmla="*/ 0 w 685800"/>
                <a:gd name="connsiteY0" fmla="*/ 203277 h 203277"/>
                <a:gd name="connsiteX1" fmla="*/ 203200 w 685800"/>
                <a:gd name="connsiteY1" fmla="*/ 77 h 203277"/>
                <a:gd name="connsiteX2" fmla="*/ 444500 w 685800"/>
                <a:gd name="connsiteY2" fmla="*/ 177877 h 203277"/>
                <a:gd name="connsiteX3" fmla="*/ 685800 w 685800"/>
                <a:gd name="connsiteY3" fmla="*/ 63577 h 203277"/>
                <a:gd name="connsiteX4" fmla="*/ 685800 w 685800"/>
                <a:gd name="connsiteY4" fmla="*/ 63577 h 20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203277">
                  <a:moveTo>
                    <a:pt x="0" y="203277"/>
                  </a:moveTo>
                  <a:cubicBezTo>
                    <a:pt x="64558" y="103793"/>
                    <a:pt x="129117" y="4310"/>
                    <a:pt x="203200" y="77"/>
                  </a:cubicBezTo>
                  <a:cubicBezTo>
                    <a:pt x="277283" y="-4156"/>
                    <a:pt x="364067" y="167294"/>
                    <a:pt x="444500" y="177877"/>
                  </a:cubicBezTo>
                  <a:cubicBezTo>
                    <a:pt x="524933" y="188460"/>
                    <a:pt x="685800" y="63577"/>
                    <a:pt x="685800" y="63577"/>
                  </a:cubicBezTo>
                  <a:lnTo>
                    <a:pt x="685800" y="63577"/>
                  </a:lnTo>
                </a:path>
              </a:pathLst>
            </a:custGeom>
            <a:ln w="25400">
              <a:solidFill>
                <a:schemeClr val="accent1"/>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36" name="Freeform 14">
              <a:extLst>
                <a:ext uri="{FF2B5EF4-FFF2-40B4-BE49-F238E27FC236}">
                  <a16:creationId xmlns:a16="http://schemas.microsoft.com/office/drawing/2014/main" id="{1C8E8F22-4CBC-84A8-41CA-B57E9C025097}"/>
                </a:ext>
              </a:extLst>
            </p:cNvPr>
            <p:cNvSpPr/>
            <p:nvPr/>
          </p:nvSpPr>
          <p:spPr>
            <a:xfrm>
              <a:off x="654465" y="2250849"/>
              <a:ext cx="685800" cy="203277"/>
            </a:xfrm>
            <a:custGeom>
              <a:avLst/>
              <a:gdLst>
                <a:gd name="connsiteX0" fmla="*/ 0 w 685800"/>
                <a:gd name="connsiteY0" fmla="*/ 203277 h 203277"/>
                <a:gd name="connsiteX1" fmla="*/ 203200 w 685800"/>
                <a:gd name="connsiteY1" fmla="*/ 77 h 203277"/>
                <a:gd name="connsiteX2" fmla="*/ 444500 w 685800"/>
                <a:gd name="connsiteY2" fmla="*/ 177877 h 203277"/>
                <a:gd name="connsiteX3" fmla="*/ 685800 w 685800"/>
                <a:gd name="connsiteY3" fmla="*/ 63577 h 203277"/>
                <a:gd name="connsiteX4" fmla="*/ 685800 w 685800"/>
                <a:gd name="connsiteY4" fmla="*/ 63577 h 20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203277">
                  <a:moveTo>
                    <a:pt x="0" y="203277"/>
                  </a:moveTo>
                  <a:cubicBezTo>
                    <a:pt x="64558" y="103793"/>
                    <a:pt x="129117" y="4310"/>
                    <a:pt x="203200" y="77"/>
                  </a:cubicBezTo>
                  <a:cubicBezTo>
                    <a:pt x="277283" y="-4156"/>
                    <a:pt x="364067" y="167294"/>
                    <a:pt x="444500" y="177877"/>
                  </a:cubicBezTo>
                  <a:cubicBezTo>
                    <a:pt x="524933" y="188460"/>
                    <a:pt x="685800" y="63577"/>
                    <a:pt x="685800" y="63577"/>
                  </a:cubicBezTo>
                  <a:lnTo>
                    <a:pt x="685800" y="63577"/>
                  </a:lnTo>
                </a:path>
              </a:pathLst>
            </a:custGeom>
            <a:ln w="25400">
              <a:solidFill>
                <a:schemeClr val="accent3"/>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37" name="TextBox 91">
              <a:extLst>
                <a:ext uri="{FF2B5EF4-FFF2-40B4-BE49-F238E27FC236}">
                  <a16:creationId xmlns:a16="http://schemas.microsoft.com/office/drawing/2014/main" id="{ADF14062-E886-335C-5F84-AB8F54B0725A}"/>
                </a:ext>
              </a:extLst>
            </p:cNvPr>
            <p:cNvSpPr txBox="1"/>
            <p:nvPr/>
          </p:nvSpPr>
          <p:spPr>
            <a:xfrm>
              <a:off x="732509" y="794483"/>
              <a:ext cx="508474" cy="276999"/>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RNA</a:t>
              </a:r>
            </a:p>
          </p:txBody>
        </p:sp>
      </p:grpSp>
      <p:grpSp>
        <p:nvGrpSpPr>
          <p:cNvPr id="38" name="Group 89">
            <a:extLst>
              <a:ext uri="{FF2B5EF4-FFF2-40B4-BE49-F238E27FC236}">
                <a16:creationId xmlns:a16="http://schemas.microsoft.com/office/drawing/2014/main" id="{98D47C7D-EAD8-2780-71EB-D1376F41FB10}"/>
              </a:ext>
            </a:extLst>
          </p:cNvPr>
          <p:cNvGrpSpPr/>
          <p:nvPr/>
        </p:nvGrpSpPr>
        <p:grpSpPr>
          <a:xfrm>
            <a:off x="1121635" y="794483"/>
            <a:ext cx="1231427" cy="1840482"/>
            <a:chOff x="1121635" y="794483"/>
            <a:chExt cx="1231427" cy="1840482"/>
          </a:xfrm>
        </p:grpSpPr>
        <p:pic>
          <p:nvPicPr>
            <p:cNvPr id="48" name="Picture 4" descr="PacBio Sequencing | Genome Sequencing Service Center | Stanford Medicine">
              <a:extLst>
                <a:ext uri="{FF2B5EF4-FFF2-40B4-BE49-F238E27FC236}">
                  <a16:creationId xmlns:a16="http://schemas.microsoft.com/office/drawing/2014/main" id="{45B6F5A8-AD62-2EF9-19E2-3538AAF82FC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120" t="18192" r="16832" b="8054"/>
            <a:stretch/>
          </p:blipFill>
          <p:spPr bwMode="auto">
            <a:xfrm>
              <a:off x="1335928" y="1040813"/>
              <a:ext cx="308519" cy="509978"/>
            </a:xfrm>
            <a:prstGeom prst="rect">
              <a:avLst/>
            </a:prstGeom>
            <a:noFill/>
            <a:extLst>
              <a:ext uri="{909E8E84-426E-40DD-AFC4-6F175D3DCCD1}">
                <a14:hiddenFill xmlns:a14="http://schemas.microsoft.com/office/drawing/2010/main">
                  <a:solidFill>
                    <a:srgbClr val="FFFFFF"/>
                  </a:solidFill>
                </a14:hiddenFill>
              </a:ext>
            </a:extLst>
          </p:spPr>
        </p:pic>
        <p:pic>
          <p:nvPicPr>
            <p:cNvPr id="49" name="Picture 6" descr="Buy a MiniON starter pack">
              <a:extLst>
                <a:ext uri="{FF2B5EF4-FFF2-40B4-BE49-F238E27FC236}">
                  <a16:creationId xmlns:a16="http://schemas.microsoft.com/office/drawing/2014/main" id="{8F2ED99A-66EC-49AC-5515-4E1BBB9D3A0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76991" y="1111049"/>
              <a:ext cx="540375" cy="398062"/>
            </a:xfrm>
            <a:prstGeom prst="rect">
              <a:avLst/>
            </a:prstGeom>
            <a:noFill/>
            <a:extLst>
              <a:ext uri="{909E8E84-426E-40DD-AFC4-6F175D3DCCD1}">
                <a14:hiddenFill xmlns:a14="http://schemas.microsoft.com/office/drawing/2010/main">
                  <a:solidFill>
                    <a:srgbClr val="FFFFFF"/>
                  </a:solidFill>
                </a14:hiddenFill>
              </a:ext>
            </a:extLst>
          </p:spPr>
        </p:pic>
        <p:pic>
          <p:nvPicPr>
            <p:cNvPr id="50" name="Picture 4" descr="PacBio Sequencing | Genome Sequencing Service Center | Stanford Medicine">
              <a:extLst>
                <a:ext uri="{FF2B5EF4-FFF2-40B4-BE49-F238E27FC236}">
                  <a16:creationId xmlns:a16="http://schemas.microsoft.com/office/drawing/2014/main" id="{BFF52AFC-E5FD-92C6-7C35-46CC72FD48E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120" t="18192" r="16832" b="8054"/>
            <a:stretch/>
          </p:blipFill>
          <p:spPr bwMode="auto">
            <a:xfrm>
              <a:off x="1335928" y="1587243"/>
              <a:ext cx="308519" cy="509978"/>
            </a:xfrm>
            <a:prstGeom prst="rect">
              <a:avLst/>
            </a:prstGeom>
            <a:noFill/>
            <a:extLst>
              <a:ext uri="{909E8E84-426E-40DD-AFC4-6F175D3DCCD1}">
                <a14:hiddenFill xmlns:a14="http://schemas.microsoft.com/office/drawing/2010/main">
                  <a:solidFill>
                    <a:srgbClr val="FFFFFF"/>
                  </a:solidFill>
                </a14:hiddenFill>
              </a:ext>
            </a:extLst>
          </p:spPr>
        </p:pic>
        <p:pic>
          <p:nvPicPr>
            <p:cNvPr id="69" name="Picture 6" descr="Buy a MiniON starter pack">
              <a:extLst>
                <a:ext uri="{FF2B5EF4-FFF2-40B4-BE49-F238E27FC236}">
                  <a16:creationId xmlns:a16="http://schemas.microsoft.com/office/drawing/2014/main" id="{039581F8-650D-58EB-A854-B82B6463CE9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76991" y="1657479"/>
              <a:ext cx="540375" cy="398062"/>
            </a:xfrm>
            <a:prstGeom prst="rect">
              <a:avLst/>
            </a:prstGeom>
            <a:noFill/>
            <a:extLst>
              <a:ext uri="{909E8E84-426E-40DD-AFC4-6F175D3DCCD1}">
                <a14:hiddenFill xmlns:a14="http://schemas.microsoft.com/office/drawing/2010/main">
                  <a:solidFill>
                    <a:srgbClr val="FFFFFF"/>
                  </a:solidFill>
                </a14:hiddenFill>
              </a:ext>
            </a:extLst>
          </p:spPr>
        </p:pic>
        <p:pic>
          <p:nvPicPr>
            <p:cNvPr id="70" name="Picture 4" descr="PacBio Sequencing | Genome Sequencing Service Center | Stanford Medicine">
              <a:extLst>
                <a:ext uri="{FF2B5EF4-FFF2-40B4-BE49-F238E27FC236}">
                  <a16:creationId xmlns:a16="http://schemas.microsoft.com/office/drawing/2014/main" id="{8C353254-C29A-4F5C-98CA-CC8D6AEEE19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120" t="18192" r="16832" b="8054"/>
            <a:stretch/>
          </p:blipFill>
          <p:spPr bwMode="auto">
            <a:xfrm>
              <a:off x="1352200" y="2124987"/>
              <a:ext cx="308519" cy="509978"/>
            </a:xfrm>
            <a:prstGeom prst="rect">
              <a:avLst/>
            </a:prstGeom>
            <a:noFill/>
            <a:extLst>
              <a:ext uri="{909E8E84-426E-40DD-AFC4-6F175D3DCCD1}">
                <a14:hiddenFill xmlns:a14="http://schemas.microsoft.com/office/drawing/2010/main">
                  <a:solidFill>
                    <a:srgbClr val="FFFFFF"/>
                  </a:solidFill>
                </a14:hiddenFill>
              </a:ext>
            </a:extLst>
          </p:spPr>
        </p:pic>
        <p:pic>
          <p:nvPicPr>
            <p:cNvPr id="71" name="Picture 6" descr="Buy a MiniON starter pack">
              <a:extLst>
                <a:ext uri="{FF2B5EF4-FFF2-40B4-BE49-F238E27FC236}">
                  <a16:creationId xmlns:a16="http://schemas.microsoft.com/office/drawing/2014/main" id="{C46CB421-698C-2A59-8C8E-F715EFDDAF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93263" y="2195223"/>
              <a:ext cx="540375" cy="398062"/>
            </a:xfrm>
            <a:prstGeom prst="rect">
              <a:avLst/>
            </a:prstGeom>
            <a:noFill/>
            <a:extLst>
              <a:ext uri="{909E8E84-426E-40DD-AFC4-6F175D3DCCD1}">
                <a14:hiddenFill xmlns:a14="http://schemas.microsoft.com/office/drawing/2010/main">
                  <a:solidFill>
                    <a:srgbClr val="FFFFFF"/>
                  </a:solidFill>
                </a14:hiddenFill>
              </a:ext>
            </a:extLst>
          </p:spPr>
        </p:pic>
        <p:sp>
          <p:nvSpPr>
            <p:cNvPr id="72" name="TextBox 92">
              <a:extLst>
                <a:ext uri="{FF2B5EF4-FFF2-40B4-BE49-F238E27FC236}">
                  <a16:creationId xmlns:a16="http://schemas.microsoft.com/office/drawing/2014/main" id="{C2326B4C-BD1A-61F8-4A5B-07C002719519}"/>
                </a:ext>
              </a:extLst>
            </p:cNvPr>
            <p:cNvSpPr txBox="1"/>
            <p:nvPr/>
          </p:nvSpPr>
          <p:spPr>
            <a:xfrm>
              <a:off x="1121635" y="794483"/>
              <a:ext cx="1231427" cy="276999"/>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LR Sequencing</a:t>
              </a:r>
            </a:p>
          </p:txBody>
        </p:sp>
      </p:grpSp>
      <p:grpSp>
        <p:nvGrpSpPr>
          <p:cNvPr id="73" name="Group 85">
            <a:extLst>
              <a:ext uri="{FF2B5EF4-FFF2-40B4-BE49-F238E27FC236}">
                <a16:creationId xmlns:a16="http://schemas.microsoft.com/office/drawing/2014/main" id="{712E25DA-3AE4-73FE-474D-59B1632CBA4A}"/>
              </a:ext>
            </a:extLst>
          </p:cNvPr>
          <p:cNvGrpSpPr/>
          <p:nvPr/>
        </p:nvGrpSpPr>
        <p:grpSpPr>
          <a:xfrm>
            <a:off x="-37884" y="794483"/>
            <a:ext cx="780983" cy="1846087"/>
            <a:chOff x="-37884" y="794483"/>
            <a:chExt cx="780983" cy="1846087"/>
          </a:xfrm>
        </p:grpSpPr>
        <p:pic>
          <p:nvPicPr>
            <p:cNvPr id="74" name="Picture 2" descr="Free Cartoon Mouse Cliparts, Download Free Cartoon Mouse Cliparts png  images, Free ClipArts on Clipart Library">
              <a:extLst>
                <a:ext uri="{FF2B5EF4-FFF2-40B4-BE49-F238E27FC236}">
                  <a16:creationId xmlns:a16="http://schemas.microsoft.com/office/drawing/2014/main" id="{FECADCCB-190E-6C6E-D3B5-21AD0BC83FBE}"/>
                </a:ext>
              </a:extLst>
            </p:cNvPr>
            <p:cNvPicPr>
              <a:picLocks noChangeAspect="1" noChangeArrowheads="1"/>
            </p:cNvPicPr>
            <p:nvPr/>
          </p:nvPicPr>
          <p:blipFill>
            <a:blip r:embed="rId5">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166" y="1168112"/>
              <a:ext cx="424770" cy="419131"/>
            </a:xfrm>
            <a:prstGeom prst="rect">
              <a:avLst/>
            </a:prstGeom>
            <a:noFill/>
            <a:extLst>
              <a:ext uri="{909E8E84-426E-40DD-AFC4-6F175D3DCCD1}">
                <a14:hiddenFill xmlns:a14="http://schemas.microsoft.com/office/drawing/2010/main">
                  <a:solidFill>
                    <a:srgbClr val="FFFFFF"/>
                  </a:solidFill>
                </a14:hiddenFill>
              </a:ext>
            </a:extLst>
          </p:spPr>
        </p:pic>
        <p:pic>
          <p:nvPicPr>
            <p:cNvPr id="75" name="Picture 2" descr="Free Cartoon Mouse Cliparts, Download Free Cartoon Mouse Cliparts png  images, Free ClipArts on Clipart Library">
              <a:extLst>
                <a:ext uri="{FF2B5EF4-FFF2-40B4-BE49-F238E27FC236}">
                  <a16:creationId xmlns:a16="http://schemas.microsoft.com/office/drawing/2014/main" id="{5E6F3183-EBAB-B93B-0EAF-EC6804F51C4D}"/>
                </a:ext>
              </a:extLst>
            </p:cNvPr>
            <p:cNvPicPr>
              <a:picLocks noChangeAspect="1" noChangeArrowheads="1"/>
            </p:cNvPicPr>
            <p:nvPr/>
          </p:nvPicPr>
          <p:blipFill>
            <a:blip r:embed="rId5">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166" y="1694775"/>
              <a:ext cx="424770" cy="419131"/>
            </a:xfrm>
            <a:prstGeom prst="rect">
              <a:avLst/>
            </a:prstGeom>
            <a:noFill/>
            <a:extLst>
              <a:ext uri="{909E8E84-426E-40DD-AFC4-6F175D3DCCD1}">
                <a14:hiddenFill xmlns:a14="http://schemas.microsoft.com/office/drawing/2010/main">
                  <a:solidFill>
                    <a:srgbClr val="FFFFFF"/>
                  </a:solidFill>
                </a14:hiddenFill>
              </a:ext>
            </a:extLst>
          </p:spPr>
        </p:pic>
        <p:pic>
          <p:nvPicPr>
            <p:cNvPr id="76" name="Picture 2" descr="Free Cartoon Mouse Cliparts, Download Free Cartoon Mouse Cliparts png  images, Free ClipArts on Clipart Library">
              <a:extLst>
                <a:ext uri="{FF2B5EF4-FFF2-40B4-BE49-F238E27FC236}">
                  <a16:creationId xmlns:a16="http://schemas.microsoft.com/office/drawing/2014/main" id="{83B3BF9B-2B85-86AB-C458-16662769239C}"/>
                </a:ext>
              </a:extLst>
            </p:cNvPr>
            <p:cNvPicPr>
              <a:picLocks noChangeAspect="1" noChangeArrowheads="1"/>
            </p:cNvPicPr>
            <p:nvPr/>
          </p:nvPicPr>
          <p:blipFill>
            <a:blip r:embed="rId5">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166" y="2221439"/>
              <a:ext cx="424770" cy="419131"/>
            </a:xfrm>
            <a:prstGeom prst="rect">
              <a:avLst/>
            </a:prstGeom>
            <a:noFill/>
            <a:extLst>
              <a:ext uri="{909E8E84-426E-40DD-AFC4-6F175D3DCCD1}">
                <a14:hiddenFill xmlns:a14="http://schemas.microsoft.com/office/drawing/2010/main">
                  <a:solidFill>
                    <a:srgbClr val="FFFFFF"/>
                  </a:solidFill>
                </a14:hiddenFill>
              </a:ext>
            </a:extLst>
          </p:spPr>
        </p:pic>
        <p:sp>
          <p:nvSpPr>
            <p:cNvPr id="77" name="TextBox 93">
              <a:extLst>
                <a:ext uri="{FF2B5EF4-FFF2-40B4-BE49-F238E27FC236}">
                  <a16:creationId xmlns:a16="http://schemas.microsoft.com/office/drawing/2014/main" id="{BE6D9222-F1F4-0B50-4B7A-D00F1E659A5E}"/>
                </a:ext>
              </a:extLst>
            </p:cNvPr>
            <p:cNvSpPr txBox="1"/>
            <p:nvPr/>
          </p:nvSpPr>
          <p:spPr>
            <a:xfrm>
              <a:off x="-37884" y="794483"/>
              <a:ext cx="780983" cy="276999"/>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Samples</a:t>
              </a:r>
            </a:p>
          </p:txBody>
        </p:sp>
      </p:grpSp>
      <p:grpSp>
        <p:nvGrpSpPr>
          <p:cNvPr id="5" name="Group 98">
            <a:extLst>
              <a:ext uri="{FF2B5EF4-FFF2-40B4-BE49-F238E27FC236}">
                <a16:creationId xmlns:a16="http://schemas.microsoft.com/office/drawing/2014/main" id="{A4510090-2426-6266-E704-A6AEEF7C7C2C}"/>
              </a:ext>
            </a:extLst>
          </p:cNvPr>
          <p:cNvGrpSpPr/>
          <p:nvPr/>
        </p:nvGrpSpPr>
        <p:grpSpPr>
          <a:xfrm>
            <a:off x="134611" y="2755782"/>
            <a:ext cx="3744577" cy="1809041"/>
            <a:chOff x="134611" y="2755782"/>
            <a:chExt cx="3744577" cy="1809041"/>
          </a:xfrm>
        </p:grpSpPr>
        <p:sp>
          <p:nvSpPr>
            <p:cNvPr id="7" name="Folded Corner 66">
              <a:extLst>
                <a:ext uri="{FF2B5EF4-FFF2-40B4-BE49-F238E27FC236}">
                  <a16:creationId xmlns:a16="http://schemas.microsoft.com/office/drawing/2014/main" id="{D071A004-DD80-431E-D163-26C7434A262A}"/>
                </a:ext>
              </a:extLst>
            </p:cNvPr>
            <p:cNvSpPr/>
            <p:nvPr/>
          </p:nvSpPr>
          <p:spPr>
            <a:xfrm>
              <a:off x="243280" y="3225660"/>
              <a:ext cx="1188859" cy="1339163"/>
            </a:xfrm>
            <a:prstGeom prst="foldedCorner">
              <a:avLst/>
            </a:prstGeom>
            <a:noFill/>
            <a:ln>
              <a:solidFill>
                <a:srgbClr val="0070C0"/>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19" name="TextBox 67">
              <a:extLst>
                <a:ext uri="{FF2B5EF4-FFF2-40B4-BE49-F238E27FC236}">
                  <a16:creationId xmlns:a16="http://schemas.microsoft.com/office/drawing/2014/main" id="{2F9A0282-64AE-72AB-C510-AF94B62F07CC}"/>
                </a:ext>
              </a:extLst>
            </p:cNvPr>
            <p:cNvSpPr txBox="1"/>
            <p:nvPr/>
          </p:nvSpPr>
          <p:spPr>
            <a:xfrm>
              <a:off x="134611" y="3415478"/>
              <a:ext cx="1394687" cy="954107"/>
            </a:xfrm>
            <a:prstGeom prst="rect">
              <a:avLst/>
            </a:prstGeom>
            <a:noFill/>
          </p:spPr>
          <p:txBody>
            <a:bodyPr wrap="square" rtlCol="0">
              <a:spAutoFit/>
            </a:bodyPr>
            <a:lstStyle/>
            <a:p>
              <a:pPr algn="ctr"/>
              <a:r>
                <a:rPr lang="en-US" sz="1400" dirty="0">
                  <a:solidFill>
                    <a:srgbClr val="0070C0"/>
                  </a:solidFill>
                </a:rPr>
                <a:t>Curated and </a:t>
              </a:r>
            </a:p>
            <a:p>
              <a:pPr algn="ctr"/>
              <a:r>
                <a:rPr lang="en-US" sz="1400" dirty="0">
                  <a:solidFill>
                    <a:srgbClr val="0070C0"/>
                  </a:solidFill>
                </a:rPr>
                <a:t>annotated</a:t>
              </a:r>
            </a:p>
            <a:p>
              <a:pPr algn="ctr"/>
              <a:r>
                <a:rPr lang="en-US" sz="1400" dirty="0">
                  <a:solidFill>
                    <a:srgbClr val="0070C0"/>
                  </a:solidFill>
                </a:rPr>
                <a:t>Transcriptome</a:t>
              </a:r>
            </a:p>
            <a:p>
              <a:pPr algn="ctr"/>
              <a:r>
                <a:rPr lang="en-US" sz="1400" dirty="0" err="1">
                  <a:solidFill>
                    <a:srgbClr val="0070C0"/>
                  </a:solidFill>
                </a:rPr>
                <a:t>gtf</a:t>
              </a:r>
              <a:endParaRPr lang="en-US" sz="1400" dirty="0">
                <a:solidFill>
                  <a:srgbClr val="0070C0"/>
                </a:solidFill>
              </a:endParaRPr>
            </a:p>
          </p:txBody>
        </p:sp>
        <p:sp>
          <p:nvSpPr>
            <p:cNvPr id="20" name="Folded Corner 68">
              <a:extLst>
                <a:ext uri="{FF2B5EF4-FFF2-40B4-BE49-F238E27FC236}">
                  <a16:creationId xmlns:a16="http://schemas.microsoft.com/office/drawing/2014/main" id="{742A7479-990E-AE59-ACF7-EDCBA7478334}"/>
                </a:ext>
              </a:extLst>
            </p:cNvPr>
            <p:cNvSpPr/>
            <p:nvPr/>
          </p:nvSpPr>
          <p:spPr>
            <a:xfrm>
              <a:off x="1798667" y="4099164"/>
              <a:ext cx="647738" cy="312054"/>
            </a:xfrm>
            <a:prstGeom prst="foldedCorner">
              <a:avLst/>
            </a:prstGeom>
            <a:ln>
              <a:solidFill>
                <a:srgbClr val="18AAA0"/>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3"/>
                  </a:solidFill>
                </a:rPr>
                <a:t>Reads</a:t>
              </a:r>
            </a:p>
          </p:txBody>
        </p:sp>
        <p:sp>
          <p:nvSpPr>
            <p:cNvPr id="21" name="Folded Corner 69">
              <a:extLst>
                <a:ext uri="{FF2B5EF4-FFF2-40B4-BE49-F238E27FC236}">
                  <a16:creationId xmlns:a16="http://schemas.microsoft.com/office/drawing/2014/main" id="{30FD7467-509E-0EFC-C78A-538C08DB2E4F}"/>
                </a:ext>
              </a:extLst>
            </p:cNvPr>
            <p:cNvSpPr/>
            <p:nvPr/>
          </p:nvSpPr>
          <p:spPr>
            <a:xfrm>
              <a:off x="1798667" y="3726406"/>
              <a:ext cx="647738" cy="312054"/>
            </a:xfrm>
            <a:prstGeom prst="foldedCorner">
              <a:avLst/>
            </a:prstGeom>
            <a:ln>
              <a:solidFill>
                <a:schemeClr val="accent1"/>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1"/>
                  </a:solidFill>
                </a:rPr>
                <a:t>Reads</a:t>
              </a:r>
            </a:p>
          </p:txBody>
        </p:sp>
        <p:sp>
          <p:nvSpPr>
            <p:cNvPr id="22" name="Folded Corner 70">
              <a:extLst>
                <a:ext uri="{FF2B5EF4-FFF2-40B4-BE49-F238E27FC236}">
                  <a16:creationId xmlns:a16="http://schemas.microsoft.com/office/drawing/2014/main" id="{39ED7193-B233-A783-F898-26355E012456}"/>
                </a:ext>
              </a:extLst>
            </p:cNvPr>
            <p:cNvSpPr/>
            <p:nvPr/>
          </p:nvSpPr>
          <p:spPr>
            <a:xfrm>
              <a:off x="1798667" y="3334127"/>
              <a:ext cx="647738" cy="312054"/>
            </a:xfrm>
            <a:prstGeom prst="foldedCorner">
              <a:avLst/>
            </a:prstGeom>
            <a:ln>
              <a:solidFill>
                <a:schemeClr val="accent6"/>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2"/>
                  </a:solidFill>
                </a:rPr>
                <a:t>Reads</a:t>
              </a:r>
            </a:p>
          </p:txBody>
        </p:sp>
        <p:sp>
          <p:nvSpPr>
            <p:cNvPr id="24" name="TextBox 63">
              <a:extLst>
                <a:ext uri="{FF2B5EF4-FFF2-40B4-BE49-F238E27FC236}">
                  <a16:creationId xmlns:a16="http://schemas.microsoft.com/office/drawing/2014/main" id="{73C9E292-EF73-08C8-4ECE-E3F260C663E9}"/>
                </a:ext>
              </a:extLst>
            </p:cNvPr>
            <p:cNvSpPr txBox="1"/>
            <p:nvPr/>
          </p:nvSpPr>
          <p:spPr>
            <a:xfrm>
              <a:off x="1429762" y="3509643"/>
              <a:ext cx="413896" cy="646331"/>
            </a:xfrm>
            <a:prstGeom prst="rect">
              <a:avLst/>
            </a:prstGeom>
            <a:noFill/>
          </p:spPr>
          <p:txBody>
            <a:bodyPr wrap="none" rtlCol="0">
              <a:spAutoFit/>
            </a:bodyPr>
            <a:lstStyle/>
            <a:p>
              <a:r>
                <a:rPr lang="en-US" sz="3600" dirty="0"/>
                <a:t>+</a:t>
              </a:r>
            </a:p>
          </p:txBody>
        </p:sp>
        <p:pic>
          <p:nvPicPr>
            <p:cNvPr id="39" name="Picture 8" descr="Heat map in R | R CHARTS">
              <a:extLst>
                <a:ext uri="{FF2B5EF4-FFF2-40B4-BE49-F238E27FC236}">
                  <a16:creationId xmlns:a16="http://schemas.microsoft.com/office/drawing/2014/main" id="{25C50678-CF18-76C2-B65D-B5626FDD9B21}"/>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19425" t="20236" r="60456" b="16712"/>
            <a:stretch/>
          </p:blipFill>
          <p:spPr bwMode="auto">
            <a:xfrm>
              <a:off x="3188830" y="3157672"/>
              <a:ext cx="427312" cy="1339162"/>
            </a:xfrm>
            <a:prstGeom prst="rect">
              <a:avLst/>
            </a:prstGeom>
            <a:noFill/>
            <a:extLst>
              <a:ext uri="{909E8E84-426E-40DD-AFC4-6F175D3DCCD1}">
                <a14:hiddenFill xmlns:a14="http://schemas.microsoft.com/office/drawing/2010/main">
                  <a:solidFill>
                    <a:srgbClr val="FFFFFF"/>
                  </a:solidFill>
                </a14:hiddenFill>
              </a:ext>
            </a:extLst>
          </p:spPr>
        </p:pic>
        <p:cxnSp>
          <p:nvCxnSpPr>
            <p:cNvPr id="40" name="Straight Arrow Connector 76">
              <a:extLst>
                <a:ext uri="{FF2B5EF4-FFF2-40B4-BE49-F238E27FC236}">
                  <a16:creationId xmlns:a16="http://schemas.microsoft.com/office/drawing/2014/main" id="{8199EA51-4DAE-E8E1-83A9-20C0BD8797DE}"/>
                </a:ext>
              </a:extLst>
            </p:cNvPr>
            <p:cNvCxnSpPr>
              <a:cxnSpLocks/>
            </p:cNvCxnSpPr>
            <p:nvPr/>
          </p:nvCxnSpPr>
          <p:spPr>
            <a:xfrm flipV="1">
              <a:off x="2581330" y="3864567"/>
              <a:ext cx="489996" cy="8256"/>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71">
              <a:extLst>
                <a:ext uri="{FF2B5EF4-FFF2-40B4-BE49-F238E27FC236}">
                  <a16:creationId xmlns:a16="http://schemas.microsoft.com/office/drawing/2014/main" id="{F1E715EE-8ADA-B4FF-84CA-CB158754BC71}"/>
                </a:ext>
              </a:extLst>
            </p:cNvPr>
            <p:cNvSpPr txBox="1"/>
            <p:nvPr/>
          </p:nvSpPr>
          <p:spPr>
            <a:xfrm>
              <a:off x="2936301" y="2755782"/>
              <a:ext cx="942887" cy="461665"/>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Expression</a:t>
              </a:r>
            </a:p>
            <a:p>
              <a:pPr algn="ctr"/>
              <a:r>
                <a:rPr lang="en-US" sz="1200" dirty="0">
                  <a:solidFill>
                    <a:schemeClr val="tx1">
                      <a:lumMod val="50000"/>
                    </a:schemeClr>
                  </a:solidFill>
                  <a:latin typeface="Arial" panose="020B0604020202020204" pitchFamily="34" charset="0"/>
                  <a:cs typeface="Arial" panose="020B0604020202020204" pitchFamily="34" charset="0"/>
                </a:rPr>
                <a:t>matrix</a:t>
              </a:r>
            </a:p>
          </p:txBody>
        </p:sp>
        <p:sp>
          <p:nvSpPr>
            <p:cNvPr id="42" name="TextBox 78">
              <a:extLst>
                <a:ext uri="{FF2B5EF4-FFF2-40B4-BE49-F238E27FC236}">
                  <a16:creationId xmlns:a16="http://schemas.microsoft.com/office/drawing/2014/main" id="{0BBF787E-8673-B41A-F09C-8EED2C66903E}"/>
                </a:ext>
              </a:extLst>
            </p:cNvPr>
            <p:cNvSpPr txBox="1"/>
            <p:nvPr/>
          </p:nvSpPr>
          <p:spPr>
            <a:xfrm>
              <a:off x="2512779" y="3637862"/>
              <a:ext cx="627096" cy="461665"/>
            </a:xfrm>
            <a:prstGeom prst="rect">
              <a:avLst/>
            </a:prstGeom>
            <a:noFill/>
          </p:spPr>
          <p:txBody>
            <a:bodyPr wrap="none" rtlCol="0">
              <a:spAutoFit/>
            </a:bodyPr>
            <a:lstStyle/>
            <a:p>
              <a:pPr algn="ctr"/>
              <a:r>
                <a:rPr lang="en-US" sz="1200" dirty="0">
                  <a:latin typeface="Arial" panose="020B0604020202020204" pitchFamily="34" charset="0"/>
                  <a:cs typeface="Arial" panose="020B0604020202020204" pitchFamily="34" charset="0"/>
                </a:rPr>
                <a:t>map</a:t>
              </a:r>
            </a:p>
            <a:p>
              <a:pPr algn="ctr"/>
              <a:r>
                <a:rPr lang="en-US" sz="1200" dirty="0">
                  <a:latin typeface="Arial" panose="020B0604020202020204" pitchFamily="34" charset="0"/>
                  <a:cs typeface="Arial" panose="020B0604020202020204" pitchFamily="34" charset="0"/>
                </a:rPr>
                <a:t>assign</a:t>
              </a:r>
            </a:p>
          </p:txBody>
        </p:sp>
      </p:grpSp>
    </p:spTree>
    <p:extLst>
      <p:ext uri="{BB962C8B-B14F-4D97-AF65-F5344CB8AC3E}">
        <p14:creationId xmlns:p14="http://schemas.microsoft.com/office/powerpoint/2010/main" val="3915754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E7F4E154-EBB9-814F-45A8-732382EDC6B1}"/>
              </a:ext>
            </a:extLst>
          </p:cNvPr>
          <p:cNvSpPr>
            <a:spLocks noGrp="1"/>
          </p:cNvSpPr>
          <p:nvPr>
            <p:ph type="sldNum" sz="quarter" idx="4"/>
          </p:nvPr>
        </p:nvSpPr>
        <p:spPr/>
        <p:txBody>
          <a:bodyPr/>
          <a:lstStyle/>
          <a:p>
            <a:fld id="{38FB3DE5-0BF2-9949-8E8E-62041A1EAFCC}" type="slidenum">
              <a:rPr lang="en-US" smtClean="0"/>
              <a:pPr/>
              <a:t>8</a:t>
            </a:fld>
            <a:endParaRPr lang="en-US"/>
          </a:p>
        </p:txBody>
      </p:sp>
      <p:sp>
        <p:nvSpPr>
          <p:cNvPr id="3" name="Título 2">
            <a:extLst>
              <a:ext uri="{FF2B5EF4-FFF2-40B4-BE49-F238E27FC236}">
                <a16:creationId xmlns:a16="http://schemas.microsoft.com/office/drawing/2014/main" id="{981DE796-F8E5-D3C4-CA25-A4F132B15C0A}"/>
              </a:ext>
            </a:extLst>
          </p:cNvPr>
          <p:cNvSpPr>
            <a:spLocks noGrp="1"/>
          </p:cNvSpPr>
          <p:nvPr>
            <p:ph type="title"/>
          </p:nvPr>
        </p:nvSpPr>
        <p:spPr/>
        <p:txBody>
          <a:bodyPr/>
          <a:lstStyle/>
          <a:p>
            <a:r>
              <a:rPr lang="es-ES" dirty="0" err="1"/>
              <a:t>The</a:t>
            </a:r>
            <a:r>
              <a:rPr lang="es-ES" dirty="0"/>
              <a:t> </a:t>
            </a:r>
            <a:r>
              <a:rPr lang="es-ES" dirty="0" err="1"/>
              <a:t>Call</a:t>
            </a:r>
            <a:r>
              <a:rPr lang="es-ES" dirty="0"/>
              <a:t> and </a:t>
            </a:r>
            <a:r>
              <a:rPr lang="es-ES" dirty="0" err="1"/>
              <a:t>Join</a:t>
            </a:r>
            <a:r>
              <a:rPr lang="es-ES" dirty="0"/>
              <a:t> </a:t>
            </a:r>
            <a:r>
              <a:rPr lang="es-ES" dirty="0" err="1"/>
              <a:t>Approach</a:t>
            </a:r>
            <a:endParaRPr lang="es-ES" dirty="0"/>
          </a:p>
        </p:txBody>
      </p:sp>
      <p:sp>
        <p:nvSpPr>
          <p:cNvPr id="4" name="TextBox 41">
            <a:extLst>
              <a:ext uri="{FF2B5EF4-FFF2-40B4-BE49-F238E27FC236}">
                <a16:creationId xmlns:a16="http://schemas.microsoft.com/office/drawing/2014/main" id="{A76CA663-A066-0337-526D-174B7ACF4726}"/>
              </a:ext>
            </a:extLst>
          </p:cNvPr>
          <p:cNvSpPr txBox="1"/>
          <p:nvPr/>
        </p:nvSpPr>
        <p:spPr>
          <a:xfrm>
            <a:off x="4378098" y="948717"/>
            <a:ext cx="834908" cy="461665"/>
          </a:xfrm>
          <a:prstGeom prst="rect">
            <a:avLst/>
          </a:prstGeom>
          <a:noFill/>
        </p:spPr>
        <p:txBody>
          <a:bodyPr wrap="none" rtlCol="0">
            <a:spAutoFit/>
          </a:bodyPr>
          <a:lstStyle/>
          <a:p>
            <a:pPr algn="ctr"/>
            <a:r>
              <a:rPr lang="en-US" sz="1200" dirty="0">
                <a:solidFill>
                  <a:schemeClr val="accent6"/>
                </a:solidFill>
              </a:rPr>
              <a:t>Transcript </a:t>
            </a:r>
          </a:p>
          <a:p>
            <a:pPr algn="ctr"/>
            <a:r>
              <a:rPr lang="en-US" sz="1200" dirty="0">
                <a:solidFill>
                  <a:schemeClr val="accent6"/>
                </a:solidFill>
              </a:rPr>
              <a:t>models</a:t>
            </a:r>
          </a:p>
        </p:txBody>
      </p:sp>
      <p:grpSp>
        <p:nvGrpSpPr>
          <p:cNvPr id="5" name="Group 90">
            <a:extLst>
              <a:ext uri="{FF2B5EF4-FFF2-40B4-BE49-F238E27FC236}">
                <a16:creationId xmlns:a16="http://schemas.microsoft.com/office/drawing/2014/main" id="{48D33ECE-34B2-115A-AAD8-88CEFC352C63}"/>
              </a:ext>
            </a:extLst>
          </p:cNvPr>
          <p:cNvGrpSpPr/>
          <p:nvPr/>
        </p:nvGrpSpPr>
        <p:grpSpPr>
          <a:xfrm>
            <a:off x="2377721" y="1105575"/>
            <a:ext cx="1243238" cy="1440345"/>
            <a:chOff x="2236885" y="1139293"/>
            <a:chExt cx="1243238" cy="1440345"/>
          </a:xfrm>
        </p:grpSpPr>
        <p:cxnSp>
          <p:nvCxnSpPr>
            <p:cNvPr id="6" name="Straight Arrow Connector 16">
              <a:extLst>
                <a:ext uri="{FF2B5EF4-FFF2-40B4-BE49-F238E27FC236}">
                  <a16:creationId xmlns:a16="http://schemas.microsoft.com/office/drawing/2014/main" id="{382EAEEC-513F-F7F3-4144-6B7C8B39CFA2}"/>
                </a:ext>
              </a:extLst>
            </p:cNvPr>
            <p:cNvCxnSpPr>
              <a:cxnSpLocks/>
            </p:cNvCxnSpPr>
            <p:nvPr/>
          </p:nvCxnSpPr>
          <p:spPr>
            <a:xfrm>
              <a:off x="2236885" y="1271738"/>
              <a:ext cx="473734"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18">
              <a:extLst>
                <a:ext uri="{FF2B5EF4-FFF2-40B4-BE49-F238E27FC236}">
                  <a16:creationId xmlns:a16="http://schemas.microsoft.com/office/drawing/2014/main" id="{174F76D1-4DB5-7602-10A9-7D648358CFA3}"/>
                </a:ext>
              </a:extLst>
            </p:cNvPr>
            <p:cNvCxnSpPr>
              <a:cxnSpLocks/>
            </p:cNvCxnSpPr>
            <p:nvPr/>
          </p:nvCxnSpPr>
          <p:spPr>
            <a:xfrm>
              <a:off x="2236885" y="1798088"/>
              <a:ext cx="473734"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20">
              <a:extLst>
                <a:ext uri="{FF2B5EF4-FFF2-40B4-BE49-F238E27FC236}">
                  <a16:creationId xmlns:a16="http://schemas.microsoft.com/office/drawing/2014/main" id="{C88623B2-FDD8-4D1E-4AB5-225B914144AF}"/>
                </a:ext>
              </a:extLst>
            </p:cNvPr>
            <p:cNvCxnSpPr>
              <a:cxnSpLocks/>
            </p:cNvCxnSpPr>
            <p:nvPr/>
          </p:nvCxnSpPr>
          <p:spPr>
            <a:xfrm flipV="1">
              <a:off x="2317404" y="2401215"/>
              <a:ext cx="370848" cy="391"/>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9" name="Folded Corner 49">
              <a:extLst>
                <a:ext uri="{FF2B5EF4-FFF2-40B4-BE49-F238E27FC236}">
                  <a16:creationId xmlns:a16="http://schemas.microsoft.com/office/drawing/2014/main" id="{B7D29AF2-DC33-6605-D69C-51BE770766F4}"/>
                </a:ext>
              </a:extLst>
            </p:cNvPr>
            <p:cNvSpPr/>
            <p:nvPr/>
          </p:nvSpPr>
          <p:spPr>
            <a:xfrm>
              <a:off x="2832385" y="2267584"/>
              <a:ext cx="647738" cy="312054"/>
            </a:xfrm>
            <a:prstGeom prst="foldedCorner">
              <a:avLst/>
            </a:prstGeom>
            <a:ln>
              <a:solidFill>
                <a:srgbClr val="18AAA0"/>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3"/>
                  </a:solidFill>
                </a:rPr>
                <a:t>Reads</a:t>
              </a:r>
            </a:p>
          </p:txBody>
        </p:sp>
        <p:sp>
          <p:nvSpPr>
            <p:cNvPr id="10" name="Folded Corner 50">
              <a:extLst>
                <a:ext uri="{FF2B5EF4-FFF2-40B4-BE49-F238E27FC236}">
                  <a16:creationId xmlns:a16="http://schemas.microsoft.com/office/drawing/2014/main" id="{F107EFAB-C14F-332D-72E2-727EB1849BB5}"/>
                </a:ext>
              </a:extLst>
            </p:cNvPr>
            <p:cNvSpPr/>
            <p:nvPr/>
          </p:nvSpPr>
          <p:spPr>
            <a:xfrm>
              <a:off x="2832385" y="1681884"/>
              <a:ext cx="647738" cy="312054"/>
            </a:xfrm>
            <a:prstGeom prst="foldedCorner">
              <a:avLst/>
            </a:prstGeom>
            <a:ln>
              <a:solidFill>
                <a:schemeClr val="accent1"/>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1"/>
                  </a:solidFill>
                </a:rPr>
                <a:t>Reads</a:t>
              </a:r>
            </a:p>
          </p:txBody>
        </p:sp>
        <p:sp>
          <p:nvSpPr>
            <p:cNvPr id="11" name="Folded Corner 51">
              <a:extLst>
                <a:ext uri="{FF2B5EF4-FFF2-40B4-BE49-F238E27FC236}">
                  <a16:creationId xmlns:a16="http://schemas.microsoft.com/office/drawing/2014/main" id="{CAC4447C-0C41-592C-12D0-541DA576D393}"/>
                </a:ext>
              </a:extLst>
            </p:cNvPr>
            <p:cNvSpPr/>
            <p:nvPr/>
          </p:nvSpPr>
          <p:spPr>
            <a:xfrm>
              <a:off x="2832385" y="1139293"/>
              <a:ext cx="647738" cy="312054"/>
            </a:xfrm>
            <a:prstGeom prst="foldedCorner">
              <a:avLst/>
            </a:prstGeom>
            <a:ln>
              <a:solidFill>
                <a:schemeClr val="accent6"/>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2"/>
                  </a:solidFill>
                </a:rPr>
                <a:t>Reads</a:t>
              </a:r>
            </a:p>
          </p:txBody>
        </p:sp>
      </p:grpSp>
      <p:cxnSp>
        <p:nvCxnSpPr>
          <p:cNvPr id="12" name="Straight Arrow Connector 45">
            <a:extLst>
              <a:ext uri="{FF2B5EF4-FFF2-40B4-BE49-F238E27FC236}">
                <a16:creationId xmlns:a16="http://schemas.microsoft.com/office/drawing/2014/main" id="{A28FF00D-42E4-2DF3-3F26-8C600D9D4A41}"/>
              </a:ext>
            </a:extLst>
          </p:cNvPr>
          <p:cNvCxnSpPr>
            <a:cxnSpLocks/>
          </p:cNvCxnSpPr>
          <p:nvPr/>
        </p:nvCxnSpPr>
        <p:spPr>
          <a:xfrm>
            <a:off x="3654562" y="1212218"/>
            <a:ext cx="607269"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52">
            <a:extLst>
              <a:ext uri="{FF2B5EF4-FFF2-40B4-BE49-F238E27FC236}">
                <a16:creationId xmlns:a16="http://schemas.microsoft.com/office/drawing/2014/main" id="{605ADBFB-F9F4-7151-8A93-26BCD95ED4C0}"/>
              </a:ext>
            </a:extLst>
          </p:cNvPr>
          <p:cNvCxnSpPr>
            <a:cxnSpLocks/>
          </p:cNvCxnSpPr>
          <p:nvPr/>
        </p:nvCxnSpPr>
        <p:spPr>
          <a:xfrm>
            <a:off x="3655736" y="2420408"/>
            <a:ext cx="553096"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54">
            <a:extLst>
              <a:ext uri="{FF2B5EF4-FFF2-40B4-BE49-F238E27FC236}">
                <a16:creationId xmlns:a16="http://schemas.microsoft.com/office/drawing/2014/main" id="{7058DF27-4239-44C2-8771-52747631DC96}"/>
              </a:ext>
            </a:extLst>
          </p:cNvPr>
          <p:cNvCxnSpPr>
            <a:cxnSpLocks/>
          </p:cNvCxnSpPr>
          <p:nvPr/>
        </p:nvCxnSpPr>
        <p:spPr>
          <a:xfrm>
            <a:off x="3646926" y="1804193"/>
            <a:ext cx="606095"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5" name="Folded Corner 40">
            <a:extLst>
              <a:ext uri="{FF2B5EF4-FFF2-40B4-BE49-F238E27FC236}">
                <a16:creationId xmlns:a16="http://schemas.microsoft.com/office/drawing/2014/main" id="{A681AEC9-C034-BACB-9474-7AB60B0A83D3}"/>
              </a:ext>
            </a:extLst>
          </p:cNvPr>
          <p:cNvSpPr/>
          <p:nvPr/>
        </p:nvSpPr>
        <p:spPr>
          <a:xfrm>
            <a:off x="4306357" y="983963"/>
            <a:ext cx="963003" cy="398058"/>
          </a:xfrm>
          <a:prstGeom prst="foldedCorner">
            <a:avLst/>
          </a:prstGeom>
          <a:noFill/>
          <a:ln>
            <a:solidFill>
              <a:schemeClr val="accent6"/>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16" name="Group 87">
            <a:extLst>
              <a:ext uri="{FF2B5EF4-FFF2-40B4-BE49-F238E27FC236}">
                <a16:creationId xmlns:a16="http://schemas.microsoft.com/office/drawing/2014/main" id="{3AFF33D4-02A6-40E8-5D88-85B1E40194D3}"/>
              </a:ext>
            </a:extLst>
          </p:cNvPr>
          <p:cNvGrpSpPr/>
          <p:nvPr/>
        </p:nvGrpSpPr>
        <p:grpSpPr>
          <a:xfrm>
            <a:off x="731801" y="760765"/>
            <a:ext cx="749300" cy="1659643"/>
            <a:chOff x="590965" y="794483"/>
            <a:chExt cx="749300" cy="1659643"/>
          </a:xfrm>
        </p:grpSpPr>
        <p:sp>
          <p:nvSpPr>
            <p:cNvPr id="17" name="Freeform 11">
              <a:extLst>
                <a:ext uri="{FF2B5EF4-FFF2-40B4-BE49-F238E27FC236}">
                  <a16:creationId xmlns:a16="http://schemas.microsoft.com/office/drawing/2014/main" id="{32315ECA-2D78-DF9A-61B7-BF0EB221EC71}"/>
                </a:ext>
              </a:extLst>
            </p:cNvPr>
            <p:cNvSpPr/>
            <p:nvPr/>
          </p:nvSpPr>
          <p:spPr>
            <a:xfrm>
              <a:off x="590965" y="1276038"/>
              <a:ext cx="685800" cy="203277"/>
            </a:xfrm>
            <a:custGeom>
              <a:avLst/>
              <a:gdLst>
                <a:gd name="connsiteX0" fmla="*/ 0 w 685800"/>
                <a:gd name="connsiteY0" fmla="*/ 203277 h 203277"/>
                <a:gd name="connsiteX1" fmla="*/ 203200 w 685800"/>
                <a:gd name="connsiteY1" fmla="*/ 77 h 203277"/>
                <a:gd name="connsiteX2" fmla="*/ 444500 w 685800"/>
                <a:gd name="connsiteY2" fmla="*/ 177877 h 203277"/>
                <a:gd name="connsiteX3" fmla="*/ 685800 w 685800"/>
                <a:gd name="connsiteY3" fmla="*/ 63577 h 203277"/>
                <a:gd name="connsiteX4" fmla="*/ 685800 w 685800"/>
                <a:gd name="connsiteY4" fmla="*/ 63577 h 20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203277">
                  <a:moveTo>
                    <a:pt x="0" y="203277"/>
                  </a:moveTo>
                  <a:cubicBezTo>
                    <a:pt x="64558" y="103793"/>
                    <a:pt x="129117" y="4310"/>
                    <a:pt x="203200" y="77"/>
                  </a:cubicBezTo>
                  <a:cubicBezTo>
                    <a:pt x="277283" y="-4156"/>
                    <a:pt x="364067" y="167294"/>
                    <a:pt x="444500" y="177877"/>
                  </a:cubicBezTo>
                  <a:cubicBezTo>
                    <a:pt x="524933" y="188460"/>
                    <a:pt x="685800" y="63577"/>
                    <a:pt x="685800" y="63577"/>
                  </a:cubicBezTo>
                  <a:lnTo>
                    <a:pt x="685800" y="63577"/>
                  </a:lnTo>
                </a:path>
              </a:pathLst>
            </a:custGeom>
            <a:ln w="2540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18" name="Freeform 13">
              <a:extLst>
                <a:ext uri="{FF2B5EF4-FFF2-40B4-BE49-F238E27FC236}">
                  <a16:creationId xmlns:a16="http://schemas.microsoft.com/office/drawing/2014/main" id="{9795471E-D578-966E-E29F-38F65D00B131}"/>
                </a:ext>
              </a:extLst>
            </p:cNvPr>
            <p:cNvSpPr/>
            <p:nvPr/>
          </p:nvSpPr>
          <p:spPr>
            <a:xfrm>
              <a:off x="590965" y="1775738"/>
              <a:ext cx="685800" cy="203277"/>
            </a:xfrm>
            <a:custGeom>
              <a:avLst/>
              <a:gdLst>
                <a:gd name="connsiteX0" fmla="*/ 0 w 685800"/>
                <a:gd name="connsiteY0" fmla="*/ 203277 h 203277"/>
                <a:gd name="connsiteX1" fmla="*/ 203200 w 685800"/>
                <a:gd name="connsiteY1" fmla="*/ 77 h 203277"/>
                <a:gd name="connsiteX2" fmla="*/ 444500 w 685800"/>
                <a:gd name="connsiteY2" fmla="*/ 177877 h 203277"/>
                <a:gd name="connsiteX3" fmla="*/ 685800 w 685800"/>
                <a:gd name="connsiteY3" fmla="*/ 63577 h 203277"/>
                <a:gd name="connsiteX4" fmla="*/ 685800 w 685800"/>
                <a:gd name="connsiteY4" fmla="*/ 63577 h 20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203277">
                  <a:moveTo>
                    <a:pt x="0" y="203277"/>
                  </a:moveTo>
                  <a:cubicBezTo>
                    <a:pt x="64558" y="103793"/>
                    <a:pt x="129117" y="4310"/>
                    <a:pt x="203200" y="77"/>
                  </a:cubicBezTo>
                  <a:cubicBezTo>
                    <a:pt x="277283" y="-4156"/>
                    <a:pt x="364067" y="167294"/>
                    <a:pt x="444500" y="177877"/>
                  </a:cubicBezTo>
                  <a:cubicBezTo>
                    <a:pt x="524933" y="188460"/>
                    <a:pt x="685800" y="63577"/>
                    <a:pt x="685800" y="63577"/>
                  </a:cubicBezTo>
                  <a:lnTo>
                    <a:pt x="685800" y="63577"/>
                  </a:lnTo>
                </a:path>
              </a:pathLst>
            </a:custGeom>
            <a:ln w="25400">
              <a:solidFill>
                <a:schemeClr val="accent1"/>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19" name="Freeform 14">
              <a:extLst>
                <a:ext uri="{FF2B5EF4-FFF2-40B4-BE49-F238E27FC236}">
                  <a16:creationId xmlns:a16="http://schemas.microsoft.com/office/drawing/2014/main" id="{007F1C61-B073-646A-2488-C59EB2519526}"/>
                </a:ext>
              </a:extLst>
            </p:cNvPr>
            <p:cNvSpPr/>
            <p:nvPr/>
          </p:nvSpPr>
          <p:spPr>
            <a:xfrm>
              <a:off x="654465" y="2250849"/>
              <a:ext cx="685800" cy="203277"/>
            </a:xfrm>
            <a:custGeom>
              <a:avLst/>
              <a:gdLst>
                <a:gd name="connsiteX0" fmla="*/ 0 w 685800"/>
                <a:gd name="connsiteY0" fmla="*/ 203277 h 203277"/>
                <a:gd name="connsiteX1" fmla="*/ 203200 w 685800"/>
                <a:gd name="connsiteY1" fmla="*/ 77 h 203277"/>
                <a:gd name="connsiteX2" fmla="*/ 444500 w 685800"/>
                <a:gd name="connsiteY2" fmla="*/ 177877 h 203277"/>
                <a:gd name="connsiteX3" fmla="*/ 685800 w 685800"/>
                <a:gd name="connsiteY3" fmla="*/ 63577 h 203277"/>
                <a:gd name="connsiteX4" fmla="*/ 685800 w 685800"/>
                <a:gd name="connsiteY4" fmla="*/ 63577 h 20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203277">
                  <a:moveTo>
                    <a:pt x="0" y="203277"/>
                  </a:moveTo>
                  <a:cubicBezTo>
                    <a:pt x="64558" y="103793"/>
                    <a:pt x="129117" y="4310"/>
                    <a:pt x="203200" y="77"/>
                  </a:cubicBezTo>
                  <a:cubicBezTo>
                    <a:pt x="277283" y="-4156"/>
                    <a:pt x="364067" y="167294"/>
                    <a:pt x="444500" y="177877"/>
                  </a:cubicBezTo>
                  <a:cubicBezTo>
                    <a:pt x="524933" y="188460"/>
                    <a:pt x="685800" y="63577"/>
                    <a:pt x="685800" y="63577"/>
                  </a:cubicBezTo>
                  <a:lnTo>
                    <a:pt x="685800" y="63577"/>
                  </a:lnTo>
                </a:path>
              </a:pathLst>
            </a:custGeom>
            <a:ln w="25400">
              <a:solidFill>
                <a:schemeClr val="accent3"/>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20" name="TextBox 91">
              <a:extLst>
                <a:ext uri="{FF2B5EF4-FFF2-40B4-BE49-F238E27FC236}">
                  <a16:creationId xmlns:a16="http://schemas.microsoft.com/office/drawing/2014/main" id="{3FD73905-ADC6-62B7-C1BA-657326795B84}"/>
                </a:ext>
              </a:extLst>
            </p:cNvPr>
            <p:cNvSpPr txBox="1"/>
            <p:nvPr/>
          </p:nvSpPr>
          <p:spPr>
            <a:xfrm>
              <a:off x="732509" y="794483"/>
              <a:ext cx="508474" cy="276999"/>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RNA</a:t>
              </a:r>
            </a:p>
          </p:txBody>
        </p:sp>
      </p:grpSp>
      <p:grpSp>
        <p:nvGrpSpPr>
          <p:cNvPr id="21" name="Group 89">
            <a:extLst>
              <a:ext uri="{FF2B5EF4-FFF2-40B4-BE49-F238E27FC236}">
                <a16:creationId xmlns:a16="http://schemas.microsoft.com/office/drawing/2014/main" id="{94C8E1CD-1A08-0CA2-3C75-A0CC5D351871}"/>
              </a:ext>
            </a:extLst>
          </p:cNvPr>
          <p:cNvGrpSpPr/>
          <p:nvPr/>
        </p:nvGrpSpPr>
        <p:grpSpPr>
          <a:xfrm>
            <a:off x="1262471" y="760765"/>
            <a:ext cx="1231427" cy="1840482"/>
            <a:chOff x="1121635" y="794483"/>
            <a:chExt cx="1231427" cy="1840482"/>
          </a:xfrm>
        </p:grpSpPr>
        <p:pic>
          <p:nvPicPr>
            <p:cNvPr id="22" name="Picture 4" descr="PacBio Sequencing | Genome Sequencing Service Center | Stanford Medicine">
              <a:extLst>
                <a:ext uri="{FF2B5EF4-FFF2-40B4-BE49-F238E27FC236}">
                  <a16:creationId xmlns:a16="http://schemas.microsoft.com/office/drawing/2014/main" id="{5D948730-5A6F-A516-CA0D-373F32099B0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120" t="18192" r="16832" b="8054"/>
            <a:stretch/>
          </p:blipFill>
          <p:spPr bwMode="auto">
            <a:xfrm>
              <a:off x="1335928" y="1040813"/>
              <a:ext cx="308519" cy="509978"/>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6" descr="Buy a MiniON starter pack">
              <a:extLst>
                <a:ext uri="{FF2B5EF4-FFF2-40B4-BE49-F238E27FC236}">
                  <a16:creationId xmlns:a16="http://schemas.microsoft.com/office/drawing/2014/main" id="{886E6BB9-F746-C128-EC09-5590FA5171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6991" y="1111049"/>
              <a:ext cx="540375" cy="398062"/>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4" descr="PacBio Sequencing | Genome Sequencing Service Center | Stanford Medicine">
              <a:extLst>
                <a:ext uri="{FF2B5EF4-FFF2-40B4-BE49-F238E27FC236}">
                  <a16:creationId xmlns:a16="http://schemas.microsoft.com/office/drawing/2014/main" id="{04AA42E1-444C-4317-A41B-35DFF50A2698}"/>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120" t="18192" r="16832" b="8054"/>
            <a:stretch/>
          </p:blipFill>
          <p:spPr bwMode="auto">
            <a:xfrm>
              <a:off x="1335928" y="1587243"/>
              <a:ext cx="308519" cy="509978"/>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6" descr="Buy a MiniON starter pack">
              <a:extLst>
                <a:ext uri="{FF2B5EF4-FFF2-40B4-BE49-F238E27FC236}">
                  <a16:creationId xmlns:a16="http://schemas.microsoft.com/office/drawing/2014/main" id="{F3330EE5-18BA-C5FA-5737-BE83C2BB183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6991" y="1657479"/>
              <a:ext cx="540375" cy="39806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4" descr="PacBio Sequencing | Genome Sequencing Service Center | Stanford Medicine">
              <a:extLst>
                <a:ext uri="{FF2B5EF4-FFF2-40B4-BE49-F238E27FC236}">
                  <a16:creationId xmlns:a16="http://schemas.microsoft.com/office/drawing/2014/main" id="{B1C83B54-4BF5-53DC-AC43-A0BA2A169F4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120" t="18192" r="16832" b="8054"/>
            <a:stretch/>
          </p:blipFill>
          <p:spPr bwMode="auto">
            <a:xfrm>
              <a:off x="1352200" y="2124987"/>
              <a:ext cx="308519" cy="509978"/>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6" descr="Buy a MiniON starter pack">
              <a:extLst>
                <a:ext uri="{FF2B5EF4-FFF2-40B4-BE49-F238E27FC236}">
                  <a16:creationId xmlns:a16="http://schemas.microsoft.com/office/drawing/2014/main" id="{5EADF64B-0BF7-AC6E-CA76-AAA03A136B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3263" y="2195223"/>
              <a:ext cx="540375" cy="398062"/>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92">
              <a:extLst>
                <a:ext uri="{FF2B5EF4-FFF2-40B4-BE49-F238E27FC236}">
                  <a16:creationId xmlns:a16="http://schemas.microsoft.com/office/drawing/2014/main" id="{43A70B02-4AB0-1960-3751-8D6C2B1B58C2}"/>
                </a:ext>
              </a:extLst>
            </p:cNvPr>
            <p:cNvSpPr txBox="1"/>
            <p:nvPr/>
          </p:nvSpPr>
          <p:spPr>
            <a:xfrm>
              <a:off x="1121635" y="794483"/>
              <a:ext cx="1231427" cy="276999"/>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LR Sequencing</a:t>
              </a:r>
            </a:p>
          </p:txBody>
        </p:sp>
      </p:grpSp>
      <p:grpSp>
        <p:nvGrpSpPr>
          <p:cNvPr id="29" name="Group 85">
            <a:extLst>
              <a:ext uri="{FF2B5EF4-FFF2-40B4-BE49-F238E27FC236}">
                <a16:creationId xmlns:a16="http://schemas.microsoft.com/office/drawing/2014/main" id="{D25E834E-D29B-D39C-EA9F-24C10EA333FD}"/>
              </a:ext>
            </a:extLst>
          </p:cNvPr>
          <p:cNvGrpSpPr/>
          <p:nvPr/>
        </p:nvGrpSpPr>
        <p:grpSpPr>
          <a:xfrm>
            <a:off x="102952" y="760765"/>
            <a:ext cx="780983" cy="1846087"/>
            <a:chOff x="-37884" y="794483"/>
            <a:chExt cx="780983" cy="1846087"/>
          </a:xfrm>
        </p:grpSpPr>
        <p:pic>
          <p:nvPicPr>
            <p:cNvPr id="30" name="Picture 2" descr="Free Cartoon Mouse Cliparts, Download Free Cartoon Mouse Cliparts png  images, Free ClipArts on Clipart Library">
              <a:extLst>
                <a:ext uri="{FF2B5EF4-FFF2-40B4-BE49-F238E27FC236}">
                  <a16:creationId xmlns:a16="http://schemas.microsoft.com/office/drawing/2014/main" id="{296FA4E2-13BC-56A2-5963-CBFB8CF26E75}"/>
                </a:ext>
              </a:extLst>
            </p:cNvPr>
            <p:cNvPicPr>
              <a:picLocks noChangeAspect="1" noChangeArrowheads="1"/>
            </p:cNvPicPr>
            <p:nvPr/>
          </p:nvPicPr>
          <p:blipFill>
            <a:blip r:embed="rId4">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166" y="1168112"/>
              <a:ext cx="424770" cy="419131"/>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ree Cartoon Mouse Cliparts, Download Free Cartoon Mouse Cliparts png  images, Free ClipArts on Clipart Library">
              <a:extLst>
                <a:ext uri="{FF2B5EF4-FFF2-40B4-BE49-F238E27FC236}">
                  <a16:creationId xmlns:a16="http://schemas.microsoft.com/office/drawing/2014/main" id="{B6D46000-B067-53AC-D938-6F66117BB3C9}"/>
                </a:ext>
              </a:extLst>
            </p:cNvPr>
            <p:cNvPicPr>
              <a:picLocks noChangeAspect="1" noChangeArrowheads="1"/>
            </p:cNvPicPr>
            <p:nvPr/>
          </p:nvPicPr>
          <p:blipFill>
            <a:blip r:embed="rId4">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166" y="1694775"/>
              <a:ext cx="424770" cy="419131"/>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Free Cartoon Mouse Cliparts, Download Free Cartoon Mouse Cliparts png  images, Free ClipArts on Clipart Library">
              <a:extLst>
                <a:ext uri="{FF2B5EF4-FFF2-40B4-BE49-F238E27FC236}">
                  <a16:creationId xmlns:a16="http://schemas.microsoft.com/office/drawing/2014/main" id="{A952EF5F-8DDE-8558-EE3B-521B3A963E9A}"/>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166" y="2221439"/>
              <a:ext cx="424770" cy="419131"/>
            </a:xfrm>
            <a:prstGeom prst="rect">
              <a:avLst/>
            </a:prstGeom>
            <a:noFill/>
            <a:extLst>
              <a:ext uri="{909E8E84-426E-40DD-AFC4-6F175D3DCCD1}">
                <a14:hiddenFill xmlns:a14="http://schemas.microsoft.com/office/drawing/2010/main">
                  <a:solidFill>
                    <a:srgbClr val="FFFFFF"/>
                  </a:solidFill>
                </a14:hiddenFill>
              </a:ext>
            </a:extLst>
          </p:spPr>
        </p:pic>
        <p:sp>
          <p:nvSpPr>
            <p:cNvPr id="33" name="TextBox 93">
              <a:extLst>
                <a:ext uri="{FF2B5EF4-FFF2-40B4-BE49-F238E27FC236}">
                  <a16:creationId xmlns:a16="http://schemas.microsoft.com/office/drawing/2014/main" id="{E62C53D4-8FC3-A91C-05B3-E9BE4CA3052D}"/>
                </a:ext>
              </a:extLst>
            </p:cNvPr>
            <p:cNvSpPr txBox="1"/>
            <p:nvPr/>
          </p:nvSpPr>
          <p:spPr>
            <a:xfrm>
              <a:off x="-37884" y="794483"/>
              <a:ext cx="780983" cy="276999"/>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Samples</a:t>
              </a:r>
            </a:p>
          </p:txBody>
        </p:sp>
      </p:grpSp>
      <p:sp>
        <p:nvSpPr>
          <p:cNvPr id="34" name="TextBox 41">
            <a:extLst>
              <a:ext uri="{FF2B5EF4-FFF2-40B4-BE49-F238E27FC236}">
                <a16:creationId xmlns:a16="http://schemas.microsoft.com/office/drawing/2014/main" id="{53328892-D384-AA53-7117-6E1CAC2D5591}"/>
              </a:ext>
            </a:extLst>
          </p:cNvPr>
          <p:cNvSpPr txBox="1"/>
          <p:nvPr/>
        </p:nvSpPr>
        <p:spPr>
          <a:xfrm>
            <a:off x="4378098" y="1518279"/>
            <a:ext cx="834908" cy="461665"/>
          </a:xfrm>
          <a:prstGeom prst="rect">
            <a:avLst/>
          </a:prstGeom>
          <a:noFill/>
        </p:spPr>
        <p:txBody>
          <a:bodyPr wrap="none" rtlCol="0">
            <a:spAutoFit/>
          </a:bodyPr>
          <a:lstStyle/>
          <a:p>
            <a:pPr algn="ctr"/>
            <a:r>
              <a:rPr lang="en-US" sz="1200" dirty="0">
                <a:solidFill>
                  <a:schemeClr val="accent6"/>
                </a:solidFill>
              </a:rPr>
              <a:t>Transcript </a:t>
            </a:r>
          </a:p>
          <a:p>
            <a:pPr algn="ctr"/>
            <a:r>
              <a:rPr lang="en-US" sz="1200" dirty="0">
                <a:solidFill>
                  <a:schemeClr val="accent6"/>
                </a:solidFill>
              </a:rPr>
              <a:t>models</a:t>
            </a:r>
          </a:p>
        </p:txBody>
      </p:sp>
      <p:sp>
        <p:nvSpPr>
          <p:cNvPr id="35" name="Folded Corner 40">
            <a:extLst>
              <a:ext uri="{FF2B5EF4-FFF2-40B4-BE49-F238E27FC236}">
                <a16:creationId xmlns:a16="http://schemas.microsoft.com/office/drawing/2014/main" id="{1B76BEFF-7475-92F8-0896-381F6DC5882F}"/>
              </a:ext>
            </a:extLst>
          </p:cNvPr>
          <p:cNvSpPr/>
          <p:nvPr/>
        </p:nvSpPr>
        <p:spPr>
          <a:xfrm>
            <a:off x="4306357" y="1553525"/>
            <a:ext cx="963003" cy="398058"/>
          </a:xfrm>
          <a:prstGeom prst="foldedCorner">
            <a:avLst/>
          </a:prstGeom>
          <a:noFill/>
          <a:ln>
            <a:solidFill>
              <a:schemeClr val="accent6"/>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 name="TextBox 41">
            <a:extLst>
              <a:ext uri="{FF2B5EF4-FFF2-40B4-BE49-F238E27FC236}">
                <a16:creationId xmlns:a16="http://schemas.microsoft.com/office/drawing/2014/main" id="{748182BF-ACE9-7E27-E2BB-E1D2F96481FF}"/>
              </a:ext>
            </a:extLst>
          </p:cNvPr>
          <p:cNvSpPr txBox="1"/>
          <p:nvPr/>
        </p:nvSpPr>
        <p:spPr>
          <a:xfrm>
            <a:off x="4358389" y="2136431"/>
            <a:ext cx="834908" cy="461665"/>
          </a:xfrm>
          <a:prstGeom prst="rect">
            <a:avLst/>
          </a:prstGeom>
          <a:noFill/>
        </p:spPr>
        <p:txBody>
          <a:bodyPr wrap="none" rtlCol="0">
            <a:spAutoFit/>
          </a:bodyPr>
          <a:lstStyle/>
          <a:p>
            <a:pPr algn="ctr"/>
            <a:r>
              <a:rPr lang="en-US" sz="1200" dirty="0">
                <a:solidFill>
                  <a:schemeClr val="accent6"/>
                </a:solidFill>
              </a:rPr>
              <a:t>Transcript </a:t>
            </a:r>
          </a:p>
          <a:p>
            <a:pPr algn="ctr"/>
            <a:r>
              <a:rPr lang="en-US" sz="1200" dirty="0">
                <a:solidFill>
                  <a:schemeClr val="accent6"/>
                </a:solidFill>
              </a:rPr>
              <a:t>models</a:t>
            </a:r>
          </a:p>
        </p:txBody>
      </p:sp>
      <p:sp>
        <p:nvSpPr>
          <p:cNvPr id="37" name="Folded Corner 40">
            <a:extLst>
              <a:ext uri="{FF2B5EF4-FFF2-40B4-BE49-F238E27FC236}">
                <a16:creationId xmlns:a16="http://schemas.microsoft.com/office/drawing/2014/main" id="{9FFF81D7-5D15-DA77-26F7-FA214FE92302}"/>
              </a:ext>
            </a:extLst>
          </p:cNvPr>
          <p:cNvSpPr/>
          <p:nvPr/>
        </p:nvSpPr>
        <p:spPr>
          <a:xfrm>
            <a:off x="4286648" y="2171677"/>
            <a:ext cx="963003" cy="398058"/>
          </a:xfrm>
          <a:prstGeom prst="foldedCorner">
            <a:avLst/>
          </a:prstGeom>
          <a:noFill/>
          <a:ln>
            <a:solidFill>
              <a:schemeClr val="accent6"/>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cxnSp>
        <p:nvCxnSpPr>
          <p:cNvPr id="38" name="Straight Arrow Connector 45">
            <a:extLst>
              <a:ext uri="{FF2B5EF4-FFF2-40B4-BE49-F238E27FC236}">
                <a16:creationId xmlns:a16="http://schemas.microsoft.com/office/drawing/2014/main" id="{00C13066-EF5F-5A5D-97B1-7F0BAC73279E}"/>
              </a:ext>
            </a:extLst>
          </p:cNvPr>
          <p:cNvCxnSpPr/>
          <p:nvPr/>
        </p:nvCxnSpPr>
        <p:spPr>
          <a:xfrm>
            <a:off x="5336548" y="1121816"/>
            <a:ext cx="429765" cy="52635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52">
            <a:extLst>
              <a:ext uri="{FF2B5EF4-FFF2-40B4-BE49-F238E27FC236}">
                <a16:creationId xmlns:a16="http://schemas.microsoft.com/office/drawing/2014/main" id="{0E45DABB-AD11-AD65-657D-A869E3467139}"/>
              </a:ext>
            </a:extLst>
          </p:cNvPr>
          <p:cNvCxnSpPr/>
          <p:nvPr/>
        </p:nvCxnSpPr>
        <p:spPr>
          <a:xfrm flipV="1">
            <a:off x="5310462" y="1648166"/>
            <a:ext cx="443392" cy="656038"/>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54">
            <a:extLst>
              <a:ext uri="{FF2B5EF4-FFF2-40B4-BE49-F238E27FC236}">
                <a16:creationId xmlns:a16="http://schemas.microsoft.com/office/drawing/2014/main" id="{65FC45B4-CE29-9A99-6468-E844CB8CE1B7}"/>
              </a:ext>
            </a:extLst>
          </p:cNvPr>
          <p:cNvCxnSpPr/>
          <p:nvPr/>
        </p:nvCxnSpPr>
        <p:spPr>
          <a:xfrm>
            <a:off x="5310462" y="1648166"/>
            <a:ext cx="443392"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579125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6FB135-F91D-7810-4C2B-AA2C3B741162}"/>
            </a:ext>
          </a:extLst>
        </p:cNvPr>
        <p:cNvGrpSpPr/>
        <p:nvPr/>
      </p:nvGrpSpPr>
      <p:grpSpPr>
        <a:xfrm>
          <a:off x="0" y="0"/>
          <a:ext cx="0" cy="0"/>
          <a:chOff x="0" y="0"/>
          <a:chExt cx="0" cy="0"/>
        </a:xfrm>
      </p:grpSpPr>
      <p:sp>
        <p:nvSpPr>
          <p:cNvPr id="2" name="Marcador de número de diapositiva 1">
            <a:extLst>
              <a:ext uri="{FF2B5EF4-FFF2-40B4-BE49-F238E27FC236}">
                <a16:creationId xmlns:a16="http://schemas.microsoft.com/office/drawing/2014/main" id="{2560C037-53CF-6466-BB16-F7F6873EFE3A}"/>
              </a:ext>
            </a:extLst>
          </p:cNvPr>
          <p:cNvSpPr>
            <a:spLocks noGrp="1"/>
          </p:cNvSpPr>
          <p:nvPr>
            <p:ph type="sldNum" sz="quarter" idx="4"/>
          </p:nvPr>
        </p:nvSpPr>
        <p:spPr/>
        <p:txBody>
          <a:bodyPr/>
          <a:lstStyle/>
          <a:p>
            <a:fld id="{38FB3DE5-0BF2-9949-8E8E-62041A1EAFCC}" type="slidenum">
              <a:rPr lang="en-US" smtClean="0"/>
              <a:pPr/>
              <a:t>9</a:t>
            </a:fld>
            <a:endParaRPr lang="en-US"/>
          </a:p>
        </p:txBody>
      </p:sp>
      <p:sp>
        <p:nvSpPr>
          <p:cNvPr id="3" name="Título 2">
            <a:extLst>
              <a:ext uri="{FF2B5EF4-FFF2-40B4-BE49-F238E27FC236}">
                <a16:creationId xmlns:a16="http://schemas.microsoft.com/office/drawing/2014/main" id="{7EEE50D2-293C-E1F3-4E15-31DF338F30D5}"/>
              </a:ext>
            </a:extLst>
          </p:cNvPr>
          <p:cNvSpPr>
            <a:spLocks noGrp="1"/>
          </p:cNvSpPr>
          <p:nvPr>
            <p:ph type="title"/>
          </p:nvPr>
        </p:nvSpPr>
        <p:spPr/>
        <p:txBody>
          <a:bodyPr/>
          <a:lstStyle/>
          <a:p>
            <a:r>
              <a:rPr lang="es-ES" dirty="0" err="1"/>
              <a:t>The</a:t>
            </a:r>
            <a:r>
              <a:rPr lang="es-ES" dirty="0"/>
              <a:t> </a:t>
            </a:r>
            <a:r>
              <a:rPr lang="es-ES" dirty="0" err="1"/>
              <a:t>Call</a:t>
            </a:r>
            <a:r>
              <a:rPr lang="es-ES" dirty="0"/>
              <a:t> and </a:t>
            </a:r>
            <a:r>
              <a:rPr lang="es-ES" dirty="0" err="1"/>
              <a:t>Join</a:t>
            </a:r>
            <a:r>
              <a:rPr lang="es-ES" dirty="0"/>
              <a:t> </a:t>
            </a:r>
            <a:r>
              <a:rPr lang="es-ES" dirty="0" err="1"/>
              <a:t>Approach</a:t>
            </a:r>
            <a:endParaRPr lang="es-ES" dirty="0"/>
          </a:p>
        </p:txBody>
      </p:sp>
      <p:sp>
        <p:nvSpPr>
          <p:cNvPr id="4" name="TextBox 41">
            <a:extLst>
              <a:ext uri="{FF2B5EF4-FFF2-40B4-BE49-F238E27FC236}">
                <a16:creationId xmlns:a16="http://schemas.microsoft.com/office/drawing/2014/main" id="{4405638C-03D0-30C2-9921-8E18F4916860}"/>
              </a:ext>
            </a:extLst>
          </p:cNvPr>
          <p:cNvSpPr txBox="1"/>
          <p:nvPr/>
        </p:nvSpPr>
        <p:spPr>
          <a:xfrm>
            <a:off x="4378098" y="948717"/>
            <a:ext cx="834908" cy="461665"/>
          </a:xfrm>
          <a:prstGeom prst="rect">
            <a:avLst/>
          </a:prstGeom>
          <a:noFill/>
        </p:spPr>
        <p:txBody>
          <a:bodyPr wrap="none" rtlCol="0">
            <a:spAutoFit/>
          </a:bodyPr>
          <a:lstStyle/>
          <a:p>
            <a:pPr algn="ctr"/>
            <a:r>
              <a:rPr lang="en-US" sz="1200" dirty="0">
                <a:solidFill>
                  <a:schemeClr val="accent6"/>
                </a:solidFill>
              </a:rPr>
              <a:t>Transcript </a:t>
            </a:r>
          </a:p>
          <a:p>
            <a:pPr algn="ctr"/>
            <a:r>
              <a:rPr lang="en-US" sz="1200" dirty="0">
                <a:solidFill>
                  <a:schemeClr val="accent6"/>
                </a:solidFill>
              </a:rPr>
              <a:t>models</a:t>
            </a:r>
          </a:p>
        </p:txBody>
      </p:sp>
      <p:grpSp>
        <p:nvGrpSpPr>
          <p:cNvPr id="5" name="Group 90">
            <a:extLst>
              <a:ext uri="{FF2B5EF4-FFF2-40B4-BE49-F238E27FC236}">
                <a16:creationId xmlns:a16="http://schemas.microsoft.com/office/drawing/2014/main" id="{2C65F3F8-8645-94D1-10BA-7C8F62BA6F07}"/>
              </a:ext>
            </a:extLst>
          </p:cNvPr>
          <p:cNvGrpSpPr/>
          <p:nvPr/>
        </p:nvGrpSpPr>
        <p:grpSpPr>
          <a:xfrm>
            <a:off x="2377721" y="1105575"/>
            <a:ext cx="1243238" cy="1440345"/>
            <a:chOff x="2236885" y="1139293"/>
            <a:chExt cx="1243238" cy="1440345"/>
          </a:xfrm>
        </p:grpSpPr>
        <p:cxnSp>
          <p:nvCxnSpPr>
            <p:cNvPr id="6" name="Straight Arrow Connector 16">
              <a:extLst>
                <a:ext uri="{FF2B5EF4-FFF2-40B4-BE49-F238E27FC236}">
                  <a16:creationId xmlns:a16="http://schemas.microsoft.com/office/drawing/2014/main" id="{0A4F4838-73BF-F9EF-271D-A7AF205AB4A7}"/>
                </a:ext>
              </a:extLst>
            </p:cNvPr>
            <p:cNvCxnSpPr>
              <a:cxnSpLocks/>
            </p:cNvCxnSpPr>
            <p:nvPr/>
          </p:nvCxnSpPr>
          <p:spPr>
            <a:xfrm>
              <a:off x="2236885" y="1271738"/>
              <a:ext cx="473734"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18">
              <a:extLst>
                <a:ext uri="{FF2B5EF4-FFF2-40B4-BE49-F238E27FC236}">
                  <a16:creationId xmlns:a16="http://schemas.microsoft.com/office/drawing/2014/main" id="{E5C301E7-A9E6-5590-716C-80C83027F363}"/>
                </a:ext>
              </a:extLst>
            </p:cNvPr>
            <p:cNvCxnSpPr>
              <a:cxnSpLocks/>
            </p:cNvCxnSpPr>
            <p:nvPr/>
          </p:nvCxnSpPr>
          <p:spPr>
            <a:xfrm>
              <a:off x="2236885" y="1798088"/>
              <a:ext cx="473734" cy="0"/>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20">
              <a:extLst>
                <a:ext uri="{FF2B5EF4-FFF2-40B4-BE49-F238E27FC236}">
                  <a16:creationId xmlns:a16="http://schemas.microsoft.com/office/drawing/2014/main" id="{438C0225-CAE3-EA4D-C4E6-2EA70828B886}"/>
                </a:ext>
              </a:extLst>
            </p:cNvPr>
            <p:cNvCxnSpPr>
              <a:cxnSpLocks/>
            </p:cNvCxnSpPr>
            <p:nvPr/>
          </p:nvCxnSpPr>
          <p:spPr>
            <a:xfrm flipV="1">
              <a:off x="2317404" y="2401215"/>
              <a:ext cx="370848" cy="391"/>
            </a:xfrm>
            <a:prstGeom prst="straightConnector1">
              <a:avLst/>
            </a:prstGeom>
            <a:ln w="12700">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9" name="Folded Corner 49">
              <a:extLst>
                <a:ext uri="{FF2B5EF4-FFF2-40B4-BE49-F238E27FC236}">
                  <a16:creationId xmlns:a16="http://schemas.microsoft.com/office/drawing/2014/main" id="{9FC37462-B0DD-9877-9348-073FFA519258}"/>
                </a:ext>
              </a:extLst>
            </p:cNvPr>
            <p:cNvSpPr/>
            <p:nvPr/>
          </p:nvSpPr>
          <p:spPr>
            <a:xfrm>
              <a:off x="2832385" y="2267584"/>
              <a:ext cx="647738" cy="312054"/>
            </a:xfrm>
            <a:prstGeom prst="foldedCorner">
              <a:avLst/>
            </a:prstGeom>
            <a:ln>
              <a:solidFill>
                <a:srgbClr val="18AAA0"/>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3"/>
                  </a:solidFill>
                </a:rPr>
                <a:t>Reads</a:t>
              </a:r>
            </a:p>
          </p:txBody>
        </p:sp>
        <p:sp>
          <p:nvSpPr>
            <p:cNvPr id="10" name="Folded Corner 50">
              <a:extLst>
                <a:ext uri="{FF2B5EF4-FFF2-40B4-BE49-F238E27FC236}">
                  <a16:creationId xmlns:a16="http://schemas.microsoft.com/office/drawing/2014/main" id="{A048D01F-7396-63BB-464B-399D24DEAAF6}"/>
                </a:ext>
              </a:extLst>
            </p:cNvPr>
            <p:cNvSpPr/>
            <p:nvPr/>
          </p:nvSpPr>
          <p:spPr>
            <a:xfrm>
              <a:off x="2832385" y="1681884"/>
              <a:ext cx="647738" cy="312054"/>
            </a:xfrm>
            <a:prstGeom prst="foldedCorner">
              <a:avLst/>
            </a:prstGeom>
            <a:ln>
              <a:solidFill>
                <a:schemeClr val="accent1"/>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1"/>
                  </a:solidFill>
                </a:rPr>
                <a:t>Reads</a:t>
              </a:r>
            </a:p>
          </p:txBody>
        </p:sp>
        <p:sp>
          <p:nvSpPr>
            <p:cNvPr id="11" name="Folded Corner 51">
              <a:extLst>
                <a:ext uri="{FF2B5EF4-FFF2-40B4-BE49-F238E27FC236}">
                  <a16:creationId xmlns:a16="http://schemas.microsoft.com/office/drawing/2014/main" id="{1CB53C18-5D24-91D3-582A-F113704AD8EA}"/>
                </a:ext>
              </a:extLst>
            </p:cNvPr>
            <p:cNvSpPr/>
            <p:nvPr/>
          </p:nvSpPr>
          <p:spPr>
            <a:xfrm>
              <a:off x="2832385" y="1139293"/>
              <a:ext cx="647738" cy="312054"/>
            </a:xfrm>
            <a:prstGeom prst="foldedCorner">
              <a:avLst/>
            </a:prstGeom>
            <a:ln>
              <a:solidFill>
                <a:schemeClr val="accent6"/>
              </a:solidFill>
            </a:ln>
          </p:spPr>
          <p:style>
            <a:lnRef idx="2">
              <a:schemeClr val="accent5"/>
            </a:lnRef>
            <a:fillRef idx="1">
              <a:schemeClr val="lt1"/>
            </a:fillRef>
            <a:effectRef idx="0">
              <a:schemeClr val="accent5"/>
            </a:effectRef>
            <a:fontRef idx="minor">
              <a:schemeClr val="dk1"/>
            </a:fontRef>
          </p:style>
          <p:txBody>
            <a:bodyPr rtlCol="0" anchor="ctr"/>
            <a:lstStyle/>
            <a:p>
              <a:pPr algn="ctr"/>
              <a:r>
                <a:rPr lang="en-US" sz="1200" dirty="0">
                  <a:solidFill>
                    <a:schemeClr val="accent2"/>
                  </a:solidFill>
                </a:rPr>
                <a:t>Reads</a:t>
              </a:r>
            </a:p>
          </p:txBody>
        </p:sp>
      </p:grpSp>
      <p:cxnSp>
        <p:nvCxnSpPr>
          <p:cNvPr id="12" name="Straight Arrow Connector 45">
            <a:extLst>
              <a:ext uri="{FF2B5EF4-FFF2-40B4-BE49-F238E27FC236}">
                <a16:creationId xmlns:a16="http://schemas.microsoft.com/office/drawing/2014/main" id="{C73D3BC8-9D43-8ED3-F387-59930F2CFBDC}"/>
              </a:ext>
            </a:extLst>
          </p:cNvPr>
          <p:cNvCxnSpPr>
            <a:cxnSpLocks/>
          </p:cNvCxnSpPr>
          <p:nvPr/>
        </p:nvCxnSpPr>
        <p:spPr>
          <a:xfrm>
            <a:off x="3654562" y="1212218"/>
            <a:ext cx="607269"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52">
            <a:extLst>
              <a:ext uri="{FF2B5EF4-FFF2-40B4-BE49-F238E27FC236}">
                <a16:creationId xmlns:a16="http://schemas.microsoft.com/office/drawing/2014/main" id="{59302192-417D-ACEF-DB38-76E9CD2D243C}"/>
              </a:ext>
            </a:extLst>
          </p:cNvPr>
          <p:cNvCxnSpPr>
            <a:cxnSpLocks/>
          </p:cNvCxnSpPr>
          <p:nvPr/>
        </p:nvCxnSpPr>
        <p:spPr>
          <a:xfrm>
            <a:off x="3655736" y="2420408"/>
            <a:ext cx="553096"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54">
            <a:extLst>
              <a:ext uri="{FF2B5EF4-FFF2-40B4-BE49-F238E27FC236}">
                <a16:creationId xmlns:a16="http://schemas.microsoft.com/office/drawing/2014/main" id="{63701F57-0C28-BA3A-B470-C9A4DA006D56}"/>
              </a:ext>
            </a:extLst>
          </p:cNvPr>
          <p:cNvCxnSpPr>
            <a:cxnSpLocks/>
          </p:cNvCxnSpPr>
          <p:nvPr/>
        </p:nvCxnSpPr>
        <p:spPr>
          <a:xfrm>
            <a:off x="3646926" y="1804193"/>
            <a:ext cx="606095"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15" name="Folded Corner 40">
            <a:extLst>
              <a:ext uri="{FF2B5EF4-FFF2-40B4-BE49-F238E27FC236}">
                <a16:creationId xmlns:a16="http://schemas.microsoft.com/office/drawing/2014/main" id="{AD1A813F-EFBA-45DD-06F1-DE8CE3CB5931}"/>
              </a:ext>
            </a:extLst>
          </p:cNvPr>
          <p:cNvSpPr/>
          <p:nvPr/>
        </p:nvSpPr>
        <p:spPr>
          <a:xfrm>
            <a:off x="4306357" y="983963"/>
            <a:ext cx="963003" cy="398058"/>
          </a:xfrm>
          <a:prstGeom prst="foldedCorner">
            <a:avLst/>
          </a:prstGeom>
          <a:noFill/>
          <a:ln>
            <a:solidFill>
              <a:schemeClr val="accent6"/>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grpSp>
        <p:nvGrpSpPr>
          <p:cNvPr id="16" name="Group 87">
            <a:extLst>
              <a:ext uri="{FF2B5EF4-FFF2-40B4-BE49-F238E27FC236}">
                <a16:creationId xmlns:a16="http://schemas.microsoft.com/office/drawing/2014/main" id="{B9431E85-6917-377E-3387-FC969B3721DB}"/>
              </a:ext>
            </a:extLst>
          </p:cNvPr>
          <p:cNvGrpSpPr/>
          <p:nvPr/>
        </p:nvGrpSpPr>
        <p:grpSpPr>
          <a:xfrm>
            <a:off x="731801" y="760765"/>
            <a:ext cx="749300" cy="1659643"/>
            <a:chOff x="590965" y="794483"/>
            <a:chExt cx="749300" cy="1659643"/>
          </a:xfrm>
        </p:grpSpPr>
        <p:sp>
          <p:nvSpPr>
            <p:cNvPr id="17" name="Freeform 11">
              <a:extLst>
                <a:ext uri="{FF2B5EF4-FFF2-40B4-BE49-F238E27FC236}">
                  <a16:creationId xmlns:a16="http://schemas.microsoft.com/office/drawing/2014/main" id="{2D332485-3D4F-A743-1F23-DD123DC9CD5E}"/>
                </a:ext>
              </a:extLst>
            </p:cNvPr>
            <p:cNvSpPr/>
            <p:nvPr/>
          </p:nvSpPr>
          <p:spPr>
            <a:xfrm>
              <a:off x="590965" y="1276038"/>
              <a:ext cx="685800" cy="203277"/>
            </a:xfrm>
            <a:custGeom>
              <a:avLst/>
              <a:gdLst>
                <a:gd name="connsiteX0" fmla="*/ 0 w 685800"/>
                <a:gd name="connsiteY0" fmla="*/ 203277 h 203277"/>
                <a:gd name="connsiteX1" fmla="*/ 203200 w 685800"/>
                <a:gd name="connsiteY1" fmla="*/ 77 h 203277"/>
                <a:gd name="connsiteX2" fmla="*/ 444500 w 685800"/>
                <a:gd name="connsiteY2" fmla="*/ 177877 h 203277"/>
                <a:gd name="connsiteX3" fmla="*/ 685800 w 685800"/>
                <a:gd name="connsiteY3" fmla="*/ 63577 h 203277"/>
                <a:gd name="connsiteX4" fmla="*/ 685800 w 685800"/>
                <a:gd name="connsiteY4" fmla="*/ 63577 h 20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203277">
                  <a:moveTo>
                    <a:pt x="0" y="203277"/>
                  </a:moveTo>
                  <a:cubicBezTo>
                    <a:pt x="64558" y="103793"/>
                    <a:pt x="129117" y="4310"/>
                    <a:pt x="203200" y="77"/>
                  </a:cubicBezTo>
                  <a:cubicBezTo>
                    <a:pt x="277283" y="-4156"/>
                    <a:pt x="364067" y="167294"/>
                    <a:pt x="444500" y="177877"/>
                  </a:cubicBezTo>
                  <a:cubicBezTo>
                    <a:pt x="524933" y="188460"/>
                    <a:pt x="685800" y="63577"/>
                    <a:pt x="685800" y="63577"/>
                  </a:cubicBezTo>
                  <a:lnTo>
                    <a:pt x="685800" y="63577"/>
                  </a:lnTo>
                </a:path>
              </a:pathLst>
            </a:custGeom>
            <a:ln w="25400"/>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18" name="Freeform 13">
              <a:extLst>
                <a:ext uri="{FF2B5EF4-FFF2-40B4-BE49-F238E27FC236}">
                  <a16:creationId xmlns:a16="http://schemas.microsoft.com/office/drawing/2014/main" id="{3DCA75EE-AD82-8D57-9DAA-8BB8A414409D}"/>
                </a:ext>
              </a:extLst>
            </p:cNvPr>
            <p:cNvSpPr/>
            <p:nvPr/>
          </p:nvSpPr>
          <p:spPr>
            <a:xfrm>
              <a:off x="590965" y="1775738"/>
              <a:ext cx="685800" cy="203277"/>
            </a:xfrm>
            <a:custGeom>
              <a:avLst/>
              <a:gdLst>
                <a:gd name="connsiteX0" fmla="*/ 0 w 685800"/>
                <a:gd name="connsiteY0" fmla="*/ 203277 h 203277"/>
                <a:gd name="connsiteX1" fmla="*/ 203200 w 685800"/>
                <a:gd name="connsiteY1" fmla="*/ 77 h 203277"/>
                <a:gd name="connsiteX2" fmla="*/ 444500 w 685800"/>
                <a:gd name="connsiteY2" fmla="*/ 177877 h 203277"/>
                <a:gd name="connsiteX3" fmla="*/ 685800 w 685800"/>
                <a:gd name="connsiteY3" fmla="*/ 63577 h 203277"/>
                <a:gd name="connsiteX4" fmla="*/ 685800 w 685800"/>
                <a:gd name="connsiteY4" fmla="*/ 63577 h 20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203277">
                  <a:moveTo>
                    <a:pt x="0" y="203277"/>
                  </a:moveTo>
                  <a:cubicBezTo>
                    <a:pt x="64558" y="103793"/>
                    <a:pt x="129117" y="4310"/>
                    <a:pt x="203200" y="77"/>
                  </a:cubicBezTo>
                  <a:cubicBezTo>
                    <a:pt x="277283" y="-4156"/>
                    <a:pt x="364067" y="167294"/>
                    <a:pt x="444500" y="177877"/>
                  </a:cubicBezTo>
                  <a:cubicBezTo>
                    <a:pt x="524933" y="188460"/>
                    <a:pt x="685800" y="63577"/>
                    <a:pt x="685800" y="63577"/>
                  </a:cubicBezTo>
                  <a:lnTo>
                    <a:pt x="685800" y="63577"/>
                  </a:lnTo>
                </a:path>
              </a:pathLst>
            </a:custGeom>
            <a:ln w="25400">
              <a:solidFill>
                <a:schemeClr val="accent1"/>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19" name="Freeform 14">
              <a:extLst>
                <a:ext uri="{FF2B5EF4-FFF2-40B4-BE49-F238E27FC236}">
                  <a16:creationId xmlns:a16="http://schemas.microsoft.com/office/drawing/2014/main" id="{B3DB4D4D-5C1E-952B-D3EB-9DA16D652F61}"/>
                </a:ext>
              </a:extLst>
            </p:cNvPr>
            <p:cNvSpPr/>
            <p:nvPr/>
          </p:nvSpPr>
          <p:spPr>
            <a:xfrm>
              <a:off x="654465" y="2250849"/>
              <a:ext cx="685800" cy="203277"/>
            </a:xfrm>
            <a:custGeom>
              <a:avLst/>
              <a:gdLst>
                <a:gd name="connsiteX0" fmla="*/ 0 w 685800"/>
                <a:gd name="connsiteY0" fmla="*/ 203277 h 203277"/>
                <a:gd name="connsiteX1" fmla="*/ 203200 w 685800"/>
                <a:gd name="connsiteY1" fmla="*/ 77 h 203277"/>
                <a:gd name="connsiteX2" fmla="*/ 444500 w 685800"/>
                <a:gd name="connsiteY2" fmla="*/ 177877 h 203277"/>
                <a:gd name="connsiteX3" fmla="*/ 685800 w 685800"/>
                <a:gd name="connsiteY3" fmla="*/ 63577 h 203277"/>
                <a:gd name="connsiteX4" fmla="*/ 685800 w 685800"/>
                <a:gd name="connsiteY4" fmla="*/ 63577 h 20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 h="203277">
                  <a:moveTo>
                    <a:pt x="0" y="203277"/>
                  </a:moveTo>
                  <a:cubicBezTo>
                    <a:pt x="64558" y="103793"/>
                    <a:pt x="129117" y="4310"/>
                    <a:pt x="203200" y="77"/>
                  </a:cubicBezTo>
                  <a:cubicBezTo>
                    <a:pt x="277283" y="-4156"/>
                    <a:pt x="364067" y="167294"/>
                    <a:pt x="444500" y="177877"/>
                  </a:cubicBezTo>
                  <a:cubicBezTo>
                    <a:pt x="524933" y="188460"/>
                    <a:pt x="685800" y="63577"/>
                    <a:pt x="685800" y="63577"/>
                  </a:cubicBezTo>
                  <a:lnTo>
                    <a:pt x="685800" y="63577"/>
                  </a:lnTo>
                </a:path>
              </a:pathLst>
            </a:custGeom>
            <a:ln w="25400">
              <a:solidFill>
                <a:schemeClr val="accent3"/>
              </a:solidFill>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20" name="TextBox 91">
              <a:extLst>
                <a:ext uri="{FF2B5EF4-FFF2-40B4-BE49-F238E27FC236}">
                  <a16:creationId xmlns:a16="http://schemas.microsoft.com/office/drawing/2014/main" id="{B96849B4-2F30-BA4A-8974-DD660CED323B}"/>
                </a:ext>
              </a:extLst>
            </p:cNvPr>
            <p:cNvSpPr txBox="1"/>
            <p:nvPr/>
          </p:nvSpPr>
          <p:spPr>
            <a:xfrm>
              <a:off x="732509" y="794483"/>
              <a:ext cx="508474" cy="276999"/>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RNA</a:t>
              </a:r>
            </a:p>
          </p:txBody>
        </p:sp>
      </p:grpSp>
      <p:grpSp>
        <p:nvGrpSpPr>
          <p:cNvPr id="21" name="Group 89">
            <a:extLst>
              <a:ext uri="{FF2B5EF4-FFF2-40B4-BE49-F238E27FC236}">
                <a16:creationId xmlns:a16="http://schemas.microsoft.com/office/drawing/2014/main" id="{AA5F6789-7A08-7F74-D268-795E5B243BD9}"/>
              </a:ext>
            </a:extLst>
          </p:cNvPr>
          <p:cNvGrpSpPr/>
          <p:nvPr/>
        </p:nvGrpSpPr>
        <p:grpSpPr>
          <a:xfrm>
            <a:off x="1262471" y="760765"/>
            <a:ext cx="1231427" cy="1840482"/>
            <a:chOff x="1121635" y="794483"/>
            <a:chExt cx="1231427" cy="1840482"/>
          </a:xfrm>
        </p:grpSpPr>
        <p:pic>
          <p:nvPicPr>
            <p:cNvPr id="22" name="Picture 4" descr="PacBio Sequencing | Genome Sequencing Service Center | Stanford Medicine">
              <a:extLst>
                <a:ext uri="{FF2B5EF4-FFF2-40B4-BE49-F238E27FC236}">
                  <a16:creationId xmlns:a16="http://schemas.microsoft.com/office/drawing/2014/main" id="{7EA51FE5-00EA-A35C-FE99-5F685E572F9F}"/>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120" t="18192" r="16832" b="8054"/>
            <a:stretch/>
          </p:blipFill>
          <p:spPr bwMode="auto">
            <a:xfrm>
              <a:off x="1335928" y="1040813"/>
              <a:ext cx="308519" cy="509978"/>
            </a:xfrm>
            <a:prstGeom prst="rect">
              <a:avLst/>
            </a:prstGeom>
            <a:noFill/>
            <a:extLst>
              <a:ext uri="{909E8E84-426E-40DD-AFC4-6F175D3DCCD1}">
                <a14:hiddenFill xmlns:a14="http://schemas.microsoft.com/office/drawing/2010/main">
                  <a:solidFill>
                    <a:srgbClr val="FFFFFF"/>
                  </a:solidFill>
                </a14:hiddenFill>
              </a:ext>
            </a:extLst>
          </p:spPr>
        </p:pic>
        <p:pic>
          <p:nvPicPr>
            <p:cNvPr id="23" name="Picture 6" descr="Buy a MiniON starter pack">
              <a:extLst>
                <a:ext uri="{FF2B5EF4-FFF2-40B4-BE49-F238E27FC236}">
                  <a16:creationId xmlns:a16="http://schemas.microsoft.com/office/drawing/2014/main" id="{293FEB34-D83F-BDBA-9E7C-1887F95C9C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6991" y="1111049"/>
              <a:ext cx="540375" cy="398062"/>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4" descr="PacBio Sequencing | Genome Sequencing Service Center | Stanford Medicine">
              <a:extLst>
                <a:ext uri="{FF2B5EF4-FFF2-40B4-BE49-F238E27FC236}">
                  <a16:creationId xmlns:a16="http://schemas.microsoft.com/office/drawing/2014/main" id="{FFEA90D1-2DB5-1A26-7FAD-F51F835E9AA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120" t="18192" r="16832" b="8054"/>
            <a:stretch/>
          </p:blipFill>
          <p:spPr bwMode="auto">
            <a:xfrm>
              <a:off x="1335928" y="1587243"/>
              <a:ext cx="308519" cy="509978"/>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6" descr="Buy a MiniON starter pack">
              <a:extLst>
                <a:ext uri="{FF2B5EF4-FFF2-40B4-BE49-F238E27FC236}">
                  <a16:creationId xmlns:a16="http://schemas.microsoft.com/office/drawing/2014/main" id="{95F372EB-7E3F-9734-80C4-C177FD79A5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6991" y="1657479"/>
              <a:ext cx="540375" cy="39806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4" descr="PacBio Sequencing | Genome Sequencing Service Center | Stanford Medicine">
              <a:extLst>
                <a:ext uri="{FF2B5EF4-FFF2-40B4-BE49-F238E27FC236}">
                  <a16:creationId xmlns:a16="http://schemas.microsoft.com/office/drawing/2014/main" id="{03B41C7A-4384-6E3B-CC9F-5F0BD21E8A5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120" t="18192" r="16832" b="8054"/>
            <a:stretch/>
          </p:blipFill>
          <p:spPr bwMode="auto">
            <a:xfrm>
              <a:off x="1352200" y="2124987"/>
              <a:ext cx="308519" cy="509978"/>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6" descr="Buy a MiniON starter pack">
              <a:extLst>
                <a:ext uri="{FF2B5EF4-FFF2-40B4-BE49-F238E27FC236}">
                  <a16:creationId xmlns:a16="http://schemas.microsoft.com/office/drawing/2014/main" id="{F554ED1E-C17C-F9BB-3B0B-E73EC1D44C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3263" y="2195223"/>
              <a:ext cx="540375" cy="398062"/>
            </a:xfrm>
            <a:prstGeom prst="rect">
              <a:avLst/>
            </a:prstGeom>
            <a:noFill/>
            <a:extLst>
              <a:ext uri="{909E8E84-426E-40DD-AFC4-6F175D3DCCD1}">
                <a14:hiddenFill xmlns:a14="http://schemas.microsoft.com/office/drawing/2010/main">
                  <a:solidFill>
                    <a:srgbClr val="FFFFFF"/>
                  </a:solidFill>
                </a14:hiddenFill>
              </a:ext>
            </a:extLst>
          </p:spPr>
        </p:pic>
        <p:sp>
          <p:nvSpPr>
            <p:cNvPr id="28" name="TextBox 92">
              <a:extLst>
                <a:ext uri="{FF2B5EF4-FFF2-40B4-BE49-F238E27FC236}">
                  <a16:creationId xmlns:a16="http://schemas.microsoft.com/office/drawing/2014/main" id="{C282FE13-CD4C-9813-566E-DBC6165C0C36}"/>
                </a:ext>
              </a:extLst>
            </p:cNvPr>
            <p:cNvSpPr txBox="1"/>
            <p:nvPr/>
          </p:nvSpPr>
          <p:spPr>
            <a:xfrm>
              <a:off x="1121635" y="794483"/>
              <a:ext cx="1231427" cy="276999"/>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LR Sequencing</a:t>
              </a:r>
            </a:p>
          </p:txBody>
        </p:sp>
      </p:grpSp>
      <p:grpSp>
        <p:nvGrpSpPr>
          <p:cNvPr id="29" name="Group 85">
            <a:extLst>
              <a:ext uri="{FF2B5EF4-FFF2-40B4-BE49-F238E27FC236}">
                <a16:creationId xmlns:a16="http://schemas.microsoft.com/office/drawing/2014/main" id="{E899094E-DFAF-B90D-4FB9-6BC22B952539}"/>
              </a:ext>
            </a:extLst>
          </p:cNvPr>
          <p:cNvGrpSpPr/>
          <p:nvPr/>
        </p:nvGrpSpPr>
        <p:grpSpPr>
          <a:xfrm>
            <a:off x="102952" y="760765"/>
            <a:ext cx="780983" cy="1846087"/>
            <a:chOff x="-37884" y="794483"/>
            <a:chExt cx="780983" cy="1846087"/>
          </a:xfrm>
        </p:grpSpPr>
        <p:pic>
          <p:nvPicPr>
            <p:cNvPr id="30" name="Picture 2" descr="Free Cartoon Mouse Cliparts, Download Free Cartoon Mouse Cliparts png  images, Free ClipArts on Clipart Library">
              <a:extLst>
                <a:ext uri="{FF2B5EF4-FFF2-40B4-BE49-F238E27FC236}">
                  <a16:creationId xmlns:a16="http://schemas.microsoft.com/office/drawing/2014/main" id="{A8392462-C816-F9E7-F5C1-1A8716F0DFCD}"/>
                </a:ext>
              </a:extLst>
            </p:cNvPr>
            <p:cNvPicPr>
              <a:picLocks noChangeAspect="1" noChangeArrowheads="1"/>
            </p:cNvPicPr>
            <p:nvPr/>
          </p:nvPicPr>
          <p:blipFill>
            <a:blip r:embed="rId4">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166" y="1168112"/>
              <a:ext cx="424770" cy="419131"/>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Free Cartoon Mouse Cliparts, Download Free Cartoon Mouse Cliparts png  images, Free ClipArts on Clipart Library">
              <a:extLst>
                <a:ext uri="{FF2B5EF4-FFF2-40B4-BE49-F238E27FC236}">
                  <a16:creationId xmlns:a16="http://schemas.microsoft.com/office/drawing/2014/main" id="{D7D6C4F4-C573-B669-645C-A0C1F8FCAAF2}"/>
                </a:ext>
              </a:extLst>
            </p:cNvPr>
            <p:cNvPicPr>
              <a:picLocks noChangeAspect="1" noChangeArrowheads="1"/>
            </p:cNvPicPr>
            <p:nvPr/>
          </p:nvPicPr>
          <p:blipFill>
            <a:blip r:embed="rId4">
              <a:duotone>
                <a:schemeClr val="accent5">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166" y="1694775"/>
              <a:ext cx="424770" cy="419131"/>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Free Cartoon Mouse Cliparts, Download Free Cartoon Mouse Cliparts png  images, Free ClipArts on Clipart Library">
              <a:extLst>
                <a:ext uri="{FF2B5EF4-FFF2-40B4-BE49-F238E27FC236}">
                  <a16:creationId xmlns:a16="http://schemas.microsoft.com/office/drawing/2014/main" id="{20F831CE-1B79-3616-A6EB-7EDC8346542D}"/>
                </a:ext>
              </a:extLst>
            </p:cNvPr>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32166" y="2221439"/>
              <a:ext cx="424770" cy="419131"/>
            </a:xfrm>
            <a:prstGeom prst="rect">
              <a:avLst/>
            </a:prstGeom>
            <a:noFill/>
            <a:extLst>
              <a:ext uri="{909E8E84-426E-40DD-AFC4-6F175D3DCCD1}">
                <a14:hiddenFill xmlns:a14="http://schemas.microsoft.com/office/drawing/2010/main">
                  <a:solidFill>
                    <a:srgbClr val="FFFFFF"/>
                  </a:solidFill>
                </a14:hiddenFill>
              </a:ext>
            </a:extLst>
          </p:spPr>
        </p:pic>
        <p:sp>
          <p:nvSpPr>
            <p:cNvPr id="33" name="TextBox 93">
              <a:extLst>
                <a:ext uri="{FF2B5EF4-FFF2-40B4-BE49-F238E27FC236}">
                  <a16:creationId xmlns:a16="http://schemas.microsoft.com/office/drawing/2014/main" id="{5B308D7D-68A8-801B-676E-327CD94A9CA1}"/>
                </a:ext>
              </a:extLst>
            </p:cNvPr>
            <p:cNvSpPr txBox="1"/>
            <p:nvPr/>
          </p:nvSpPr>
          <p:spPr>
            <a:xfrm>
              <a:off x="-37884" y="794483"/>
              <a:ext cx="780983" cy="276999"/>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Samples</a:t>
              </a:r>
            </a:p>
          </p:txBody>
        </p:sp>
      </p:grpSp>
      <p:sp>
        <p:nvSpPr>
          <p:cNvPr id="34" name="TextBox 41">
            <a:extLst>
              <a:ext uri="{FF2B5EF4-FFF2-40B4-BE49-F238E27FC236}">
                <a16:creationId xmlns:a16="http://schemas.microsoft.com/office/drawing/2014/main" id="{AAC87EF8-9D85-3D65-E3B8-4E85E06791BF}"/>
              </a:ext>
            </a:extLst>
          </p:cNvPr>
          <p:cNvSpPr txBox="1"/>
          <p:nvPr/>
        </p:nvSpPr>
        <p:spPr>
          <a:xfrm>
            <a:off x="4378098" y="1518279"/>
            <a:ext cx="834908" cy="461665"/>
          </a:xfrm>
          <a:prstGeom prst="rect">
            <a:avLst/>
          </a:prstGeom>
          <a:noFill/>
        </p:spPr>
        <p:txBody>
          <a:bodyPr wrap="none" rtlCol="0">
            <a:spAutoFit/>
          </a:bodyPr>
          <a:lstStyle/>
          <a:p>
            <a:pPr algn="ctr"/>
            <a:r>
              <a:rPr lang="en-US" sz="1200" dirty="0">
                <a:solidFill>
                  <a:schemeClr val="accent6"/>
                </a:solidFill>
              </a:rPr>
              <a:t>Transcript </a:t>
            </a:r>
          </a:p>
          <a:p>
            <a:pPr algn="ctr"/>
            <a:r>
              <a:rPr lang="en-US" sz="1200" dirty="0">
                <a:solidFill>
                  <a:schemeClr val="accent6"/>
                </a:solidFill>
              </a:rPr>
              <a:t>models</a:t>
            </a:r>
          </a:p>
        </p:txBody>
      </p:sp>
      <p:sp>
        <p:nvSpPr>
          <p:cNvPr id="35" name="Folded Corner 40">
            <a:extLst>
              <a:ext uri="{FF2B5EF4-FFF2-40B4-BE49-F238E27FC236}">
                <a16:creationId xmlns:a16="http://schemas.microsoft.com/office/drawing/2014/main" id="{4F79E4DB-E126-FE45-B30B-EA1B549C5751}"/>
              </a:ext>
            </a:extLst>
          </p:cNvPr>
          <p:cNvSpPr/>
          <p:nvPr/>
        </p:nvSpPr>
        <p:spPr>
          <a:xfrm>
            <a:off x="4306357" y="1553525"/>
            <a:ext cx="963003" cy="398058"/>
          </a:xfrm>
          <a:prstGeom prst="foldedCorner">
            <a:avLst/>
          </a:prstGeom>
          <a:noFill/>
          <a:ln>
            <a:solidFill>
              <a:schemeClr val="accent6"/>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36" name="TextBox 41">
            <a:extLst>
              <a:ext uri="{FF2B5EF4-FFF2-40B4-BE49-F238E27FC236}">
                <a16:creationId xmlns:a16="http://schemas.microsoft.com/office/drawing/2014/main" id="{9DAE0172-2FCC-3416-3039-FC2A63D644A9}"/>
              </a:ext>
            </a:extLst>
          </p:cNvPr>
          <p:cNvSpPr txBox="1"/>
          <p:nvPr/>
        </p:nvSpPr>
        <p:spPr>
          <a:xfrm>
            <a:off x="4358389" y="2136431"/>
            <a:ext cx="834908" cy="461665"/>
          </a:xfrm>
          <a:prstGeom prst="rect">
            <a:avLst/>
          </a:prstGeom>
          <a:noFill/>
        </p:spPr>
        <p:txBody>
          <a:bodyPr wrap="none" rtlCol="0">
            <a:spAutoFit/>
          </a:bodyPr>
          <a:lstStyle/>
          <a:p>
            <a:pPr algn="ctr"/>
            <a:r>
              <a:rPr lang="en-US" sz="1200" dirty="0">
                <a:solidFill>
                  <a:schemeClr val="accent6"/>
                </a:solidFill>
              </a:rPr>
              <a:t>Transcript </a:t>
            </a:r>
          </a:p>
          <a:p>
            <a:pPr algn="ctr"/>
            <a:r>
              <a:rPr lang="en-US" sz="1200" dirty="0">
                <a:solidFill>
                  <a:schemeClr val="accent6"/>
                </a:solidFill>
              </a:rPr>
              <a:t>models</a:t>
            </a:r>
          </a:p>
        </p:txBody>
      </p:sp>
      <p:sp>
        <p:nvSpPr>
          <p:cNvPr id="37" name="Folded Corner 40">
            <a:extLst>
              <a:ext uri="{FF2B5EF4-FFF2-40B4-BE49-F238E27FC236}">
                <a16:creationId xmlns:a16="http://schemas.microsoft.com/office/drawing/2014/main" id="{44827BFA-A67D-4C45-8BB0-F6A2FF9D1FB6}"/>
              </a:ext>
            </a:extLst>
          </p:cNvPr>
          <p:cNvSpPr/>
          <p:nvPr/>
        </p:nvSpPr>
        <p:spPr>
          <a:xfrm>
            <a:off x="4286648" y="2171677"/>
            <a:ext cx="963003" cy="398058"/>
          </a:xfrm>
          <a:prstGeom prst="foldedCorner">
            <a:avLst/>
          </a:prstGeom>
          <a:noFill/>
          <a:ln>
            <a:solidFill>
              <a:schemeClr val="accent6"/>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cxnSp>
        <p:nvCxnSpPr>
          <p:cNvPr id="38" name="Straight Arrow Connector 45">
            <a:extLst>
              <a:ext uri="{FF2B5EF4-FFF2-40B4-BE49-F238E27FC236}">
                <a16:creationId xmlns:a16="http://schemas.microsoft.com/office/drawing/2014/main" id="{D8CA167D-9770-6829-E9B6-4A95B1622024}"/>
              </a:ext>
            </a:extLst>
          </p:cNvPr>
          <p:cNvCxnSpPr/>
          <p:nvPr/>
        </p:nvCxnSpPr>
        <p:spPr>
          <a:xfrm>
            <a:off x="5336548" y="1121816"/>
            <a:ext cx="429765" cy="52635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52">
            <a:extLst>
              <a:ext uri="{FF2B5EF4-FFF2-40B4-BE49-F238E27FC236}">
                <a16:creationId xmlns:a16="http://schemas.microsoft.com/office/drawing/2014/main" id="{FF0DB221-978E-4AAA-AD70-89BE0B8B98CC}"/>
              </a:ext>
            </a:extLst>
          </p:cNvPr>
          <p:cNvCxnSpPr/>
          <p:nvPr/>
        </p:nvCxnSpPr>
        <p:spPr>
          <a:xfrm flipV="1">
            <a:off x="5310462" y="1648166"/>
            <a:ext cx="443392" cy="656038"/>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54">
            <a:extLst>
              <a:ext uri="{FF2B5EF4-FFF2-40B4-BE49-F238E27FC236}">
                <a16:creationId xmlns:a16="http://schemas.microsoft.com/office/drawing/2014/main" id="{6C974F6E-2657-1B6E-DDBF-226879259FAC}"/>
              </a:ext>
            </a:extLst>
          </p:cNvPr>
          <p:cNvCxnSpPr/>
          <p:nvPr/>
        </p:nvCxnSpPr>
        <p:spPr>
          <a:xfrm>
            <a:off x="5310462" y="1648166"/>
            <a:ext cx="443392" cy="0"/>
          </a:xfrm>
          <a:prstGeom prst="straightConnector1">
            <a:avLst/>
          </a:prstGeom>
          <a:ln>
            <a:solidFill>
              <a:schemeClr val="tx2"/>
            </a:solidFill>
            <a:tailEnd type="triangle"/>
          </a:ln>
        </p:spPr>
        <p:style>
          <a:lnRef idx="1">
            <a:schemeClr val="accent1"/>
          </a:lnRef>
          <a:fillRef idx="0">
            <a:schemeClr val="accent1"/>
          </a:fillRef>
          <a:effectRef idx="0">
            <a:schemeClr val="accent1"/>
          </a:effectRef>
          <a:fontRef idx="minor">
            <a:schemeClr val="tx1"/>
          </a:fontRef>
        </p:style>
      </p:cxnSp>
      <p:sp>
        <p:nvSpPr>
          <p:cNvPr id="41" name="Folded Corner 28">
            <a:extLst>
              <a:ext uri="{FF2B5EF4-FFF2-40B4-BE49-F238E27FC236}">
                <a16:creationId xmlns:a16="http://schemas.microsoft.com/office/drawing/2014/main" id="{E30B97DE-C310-5B1A-C286-5005FCE37761}"/>
              </a:ext>
            </a:extLst>
          </p:cNvPr>
          <p:cNvSpPr/>
          <p:nvPr/>
        </p:nvSpPr>
        <p:spPr>
          <a:xfrm>
            <a:off x="5920590" y="1028100"/>
            <a:ext cx="1188859" cy="1339163"/>
          </a:xfrm>
          <a:prstGeom prst="foldedCorner">
            <a:avLst/>
          </a:prstGeom>
          <a:noFill/>
          <a:ln>
            <a:solidFill>
              <a:srgbClr val="00B0F0"/>
            </a:solidFill>
          </a:ln>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42" name="TextBox 29">
            <a:extLst>
              <a:ext uri="{FF2B5EF4-FFF2-40B4-BE49-F238E27FC236}">
                <a16:creationId xmlns:a16="http://schemas.microsoft.com/office/drawing/2014/main" id="{123791D5-658F-DAC2-0C5D-301992A59E0A}"/>
              </a:ext>
            </a:extLst>
          </p:cNvPr>
          <p:cNvSpPr txBox="1"/>
          <p:nvPr/>
        </p:nvSpPr>
        <p:spPr>
          <a:xfrm>
            <a:off x="5810594" y="1353075"/>
            <a:ext cx="1394687" cy="523220"/>
          </a:xfrm>
          <a:prstGeom prst="rect">
            <a:avLst/>
          </a:prstGeom>
          <a:noFill/>
        </p:spPr>
        <p:txBody>
          <a:bodyPr wrap="square" rtlCol="0">
            <a:spAutoFit/>
          </a:bodyPr>
          <a:lstStyle/>
          <a:p>
            <a:pPr algn="ctr"/>
            <a:r>
              <a:rPr lang="en-US" sz="1400" dirty="0">
                <a:solidFill>
                  <a:srgbClr val="00B0F0"/>
                </a:solidFill>
              </a:rPr>
              <a:t>Merged</a:t>
            </a:r>
          </a:p>
          <a:p>
            <a:pPr algn="ctr"/>
            <a:r>
              <a:rPr lang="en-US" sz="1400" dirty="0">
                <a:solidFill>
                  <a:srgbClr val="00B0F0"/>
                </a:solidFill>
              </a:rPr>
              <a:t>transcriptome</a:t>
            </a:r>
          </a:p>
        </p:txBody>
      </p:sp>
      <p:pic>
        <p:nvPicPr>
          <p:cNvPr id="43" name="Picture 8" descr="Heat map in R | R CHARTS">
            <a:extLst>
              <a:ext uri="{FF2B5EF4-FFF2-40B4-BE49-F238E27FC236}">
                <a16:creationId xmlns:a16="http://schemas.microsoft.com/office/drawing/2014/main" id="{A21A56AE-1CC3-A9CB-CF93-2119A48BA218}"/>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9425" t="20236" r="60456" b="16712"/>
          <a:stretch/>
        </p:blipFill>
        <p:spPr bwMode="auto">
          <a:xfrm>
            <a:off x="7599440" y="1028100"/>
            <a:ext cx="427312" cy="1339162"/>
          </a:xfrm>
          <a:prstGeom prst="rect">
            <a:avLst/>
          </a:prstGeom>
          <a:noFill/>
          <a:extLst>
            <a:ext uri="{909E8E84-426E-40DD-AFC4-6F175D3DCCD1}">
              <a14:hiddenFill xmlns:a14="http://schemas.microsoft.com/office/drawing/2010/main">
                <a:solidFill>
                  <a:srgbClr val="FFFFFF"/>
                </a:solidFill>
              </a14:hiddenFill>
            </a:ext>
          </a:extLst>
        </p:spPr>
      </p:pic>
      <p:sp>
        <p:nvSpPr>
          <p:cNvPr id="44" name="TextBox 71">
            <a:extLst>
              <a:ext uri="{FF2B5EF4-FFF2-40B4-BE49-F238E27FC236}">
                <a16:creationId xmlns:a16="http://schemas.microsoft.com/office/drawing/2014/main" id="{F0D4BB3D-0C92-C702-41F9-7635DBA53051}"/>
              </a:ext>
            </a:extLst>
          </p:cNvPr>
          <p:cNvSpPr txBox="1"/>
          <p:nvPr/>
        </p:nvSpPr>
        <p:spPr>
          <a:xfrm>
            <a:off x="7346911" y="626210"/>
            <a:ext cx="942887" cy="461665"/>
          </a:xfrm>
          <a:prstGeom prst="rect">
            <a:avLst/>
          </a:prstGeom>
          <a:noFill/>
        </p:spPr>
        <p:txBody>
          <a:bodyPr wrap="none" rtlCol="0">
            <a:spAutoFit/>
          </a:bodyPr>
          <a:lstStyle/>
          <a:p>
            <a:pPr algn="ctr"/>
            <a:r>
              <a:rPr lang="en-US" sz="1200" dirty="0">
                <a:solidFill>
                  <a:schemeClr val="tx1">
                    <a:lumMod val="50000"/>
                  </a:schemeClr>
                </a:solidFill>
                <a:latin typeface="Arial" panose="020B0604020202020204" pitchFamily="34" charset="0"/>
                <a:cs typeface="Arial" panose="020B0604020202020204" pitchFamily="34" charset="0"/>
              </a:rPr>
              <a:t>Expression</a:t>
            </a:r>
          </a:p>
          <a:p>
            <a:pPr algn="ctr"/>
            <a:r>
              <a:rPr lang="en-US" sz="1200" dirty="0">
                <a:solidFill>
                  <a:schemeClr val="tx1">
                    <a:lumMod val="50000"/>
                  </a:schemeClr>
                </a:solidFill>
                <a:latin typeface="Arial" panose="020B0604020202020204" pitchFamily="34" charset="0"/>
                <a:cs typeface="Arial" panose="020B0604020202020204" pitchFamily="34" charset="0"/>
              </a:rPr>
              <a:t>matrix</a:t>
            </a:r>
          </a:p>
        </p:txBody>
      </p:sp>
      <p:sp>
        <p:nvSpPr>
          <p:cNvPr id="45" name="TextBox 63">
            <a:extLst>
              <a:ext uri="{FF2B5EF4-FFF2-40B4-BE49-F238E27FC236}">
                <a16:creationId xmlns:a16="http://schemas.microsoft.com/office/drawing/2014/main" id="{9B889FEA-0EAA-3C44-A3E0-36F986A325DD}"/>
              </a:ext>
            </a:extLst>
          </p:cNvPr>
          <p:cNvSpPr txBox="1"/>
          <p:nvPr/>
        </p:nvSpPr>
        <p:spPr>
          <a:xfrm>
            <a:off x="7147284" y="1331111"/>
            <a:ext cx="413896" cy="646331"/>
          </a:xfrm>
          <a:prstGeom prst="rect">
            <a:avLst/>
          </a:prstGeom>
          <a:noFill/>
        </p:spPr>
        <p:txBody>
          <a:bodyPr wrap="none" rtlCol="0">
            <a:spAutoFit/>
          </a:bodyPr>
          <a:lstStyle/>
          <a:p>
            <a:r>
              <a:rPr lang="en-US" sz="3600" dirty="0"/>
              <a:t>+</a:t>
            </a:r>
          </a:p>
        </p:txBody>
      </p:sp>
    </p:spTree>
    <p:extLst>
      <p:ext uri="{BB962C8B-B14F-4D97-AF65-F5344CB8AC3E}">
        <p14:creationId xmlns:p14="http://schemas.microsoft.com/office/powerpoint/2010/main" val="35425186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ongTREC_PowerPoint_Template" id="{CC4E40BC-BE01-B34D-9C90-CC136DB86376}" vid="{B3F24151-5428-BE4A-9FF9-141C8CA6E3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1725</TotalTime>
  <Words>1530</Words>
  <Application>Microsoft Macintosh PowerPoint</Application>
  <PresentationFormat>Presentación en pantalla (16:9)</PresentationFormat>
  <Paragraphs>378</Paragraphs>
  <Slides>43</Slides>
  <Notes>1</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43</vt:i4>
      </vt:variant>
    </vt:vector>
  </HeadingPairs>
  <TitlesOfParts>
    <vt:vector size="48" baseType="lpstr">
      <vt:lpstr>Arial</vt:lpstr>
      <vt:lpstr>Open Sans</vt:lpstr>
      <vt:lpstr>Open Sans Light</vt:lpstr>
      <vt:lpstr>Wingdings</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The Call and Join Approach</vt:lpstr>
      <vt:lpstr>The Call and Join Approach</vt:lpstr>
      <vt:lpstr>The Call and Join Approach</vt:lpstr>
      <vt:lpstr>How the two approaches may compare?</vt:lpstr>
      <vt:lpstr>How the two approaches may compare?</vt:lpstr>
      <vt:lpstr>How the two approaches may compare?</vt:lpstr>
      <vt:lpstr>How the two approaches may compare?</vt:lpstr>
      <vt:lpstr>Comparing Join&amp;Call vs. Call&amp;Join </vt:lpstr>
      <vt:lpstr>Comparing Join&amp;Call vs. Call&amp;Join </vt:lpstr>
      <vt:lpstr>Checking your knowledge</vt:lpstr>
      <vt:lpstr>Presentación de PowerPoint</vt:lpstr>
      <vt:lpstr>What input data do we need to functional isotranscriptomics analysis?</vt:lpstr>
      <vt:lpstr>What kind of questions can we ask to the data?</vt:lpstr>
      <vt:lpstr>What kind of questions can we ask to the data?</vt:lpstr>
      <vt:lpstr>What kind of questions can we ask to the data?</vt:lpstr>
      <vt:lpstr>What kind of questions can we ask to the data?</vt:lpstr>
      <vt:lpstr>Checking your knowledge</vt:lpstr>
      <vt:lpstr>Presentación de PowerPoint</vt:lpstr>
      <vt:lpstr>The tappAS application</vt:lpstr>
      <vt:lpstr>Project creation interface</vt:lpstr>
      <vt:lpstr>tappAS interface</vt:lpstr>
      <vt:lpstr>tappAS interface</vt:lpstr>
      <vt:lpstr>tappAS interface</vt:lpstr>
      <vt:lpstr>tappAS interface</vt:lpstr>
      <vt:lpstr>tappAS interface</vt:lpstr>
      <vt:lpstr>tappAS interface</vt:lpstr>
      <vt:lpstr>tappAS interface</vt:lpstr>
      <vt:lpstr>Some results screen-shots: General Summary</vt:lpstr>
      <vt:lpstr>Some results screen-shots: Diversity Analysis + Visualization</vt:lpstr>
      <vt:lpstr>Some results screen-shots: Browse specific genes</vt:lpstr>
      <vt:lpstr>Presentación de PowerPoint</vt:lpstr>
      <vt:lpstr>tappAS Hands-on</vt:lpstr>
      <vt:lpstr>tappAS Hands-on</vt:lpstr>
      <vt:lpstr>tappAS Hands-on</vt:lpstr>
      <vt:lpstr>tappAS Hands-on</vt:lpstr>
      <vt:lpstr>Presentación de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Kondratova,Liudmyla</cp:lastModifiedBy>
  <cp:revision>10</cp:revision>
  <dcterms:created xsi:type="dcterms:W3CDTF">2025-06-02T15:22:23Z</dcterms:created>
  <dcterms:modified xsi:type="dcterms:W3CDTF">2025-07-15T15:27:00Z</dcterms:modified>
</cp:coreProperties>
</file>